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1051" r:id="rId2"/>
    <p:sldId id="264" r:id="rId3"/>
    <p:sldId id="892" r:id="rId4"/>
    <p:sldId id="266" r:id="rId5"/>
    <p:sldId id="1017" r:id="rId6"/>
    <p:sldId id="915" r:id="rId7"/>
    <p:sldId id="291" r:id="rId8"/>
    <p:sldId id="292" r:id="rId9"/>
    <p:sldId id="677" r:id="rId10"/>
    <p:sldId id="272" r:id="rId11"/>
    <p:sldId id="865" r:id="rId12"/>
    <p:sldId id="1020" r:id="rId13"/>
    <p:sldId id="276" r:id="rId14"/>
    <p:sldId id="1023" r:id="rId15"/>
    <p:sldId id="278" r:id="rId16"/>
    <p:sldId id="866" r:id="rId17"/>
    <p:sldId id="283" r:id="rId18"/>
    <p:sldId id="1026" r:id="rId19"/>
    <p:sldId id="1236" r:id="rId20"/>
    <p:sldId id="1237" r:id="rId21"/>
    <p:sldId id="1238" r:id="rId22"/>
    <p:sldId id="1239" r:id="rId23"/>
    <p:sldId id="844" r:id="rId24"/>
    <p:sldId id="8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8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Kelly" userId="52084c2d4f625cee" providerId="LiveId" clId="{18C59A0F-0E44-4E28-90AE-DBF784DBBD16}"/>
    <pc:docChg chg="custSel modSld">
      <pc:chgData name="Dave Kelly" userId="52084c2d4f625cee" providerId="LiveId" clId="{18C59A0F-0E44-4E28-90AE-DBF784DBBD16}" dt="2025-03-07T14:51:13.558" v="43" actId="14100"/>
      <pc:docMkLst>
        <pc:docMk/>
      </pc:docMkLst>
      <pc:sldChg chg="modSp mod">
        <pc:chgData name="Dave Kelly" userId="52084c2d4f625cee" providerId="LiveId" clId="{18C59A0F-0E44-4E28-90AE-DBF784DBBD16}" dt="2025-03-07T14:51:13.558" v="43" actId="14100"/>
        <pc:sldMkLst>
          <pc:docMk/>
          <pc:sldMk cId="750007685" sldId="866"/>
        </pc:sldMkLst>
        <pc:spChg chg="mod">
          <ac:chgData name="Dave Kelly" userId="52084c2d4f625cee" providerId="LiveId" clId="{18C59A0F-0E44-4E28-90AE-DBF784DBBD16}" dt="2025-03-07T14:51:13.558" v="43" actId="14100"/>
          <ac:spMkLst>
            <pc:docMk/>
            <pc:sldMk cId="750007685" sldId="866"/>
            <ac:spMk id="80899" creationId="{00000000-0000-0000-0000-000000000000}"/>
          </ac:spMkLst>
        </pc:spChg>
      </pc:sldChg>
      <pc:sldChg chg="modSp mod">
        <pc:chgData name="Dave Kelly" userId="52084c2d4f625cee" providerId="LiveId" clId="{18C59A0F-0E44-4E28-90AE-DBF784DBBD16}" dt="2025-03-07T14:46:50.194" v="31" actId="20577"/>
        <pc:sldMkLst>
          <pc:docMk/>
          <pc:sldMk cId="3118308463" sldId="1051"/>
        </pc:sldMkLst>
        <pc:spChg chg="mod">
          <ac:chgData name="Dave Kelly" userId="52084c2d4f625cee" providerId="LiveId" clId="{18C59A0F-0E44-4E28-90AE-DBF784DBBD16}" dt="2025-03-07T14:46:27.980" v="29" actId="14100"/>
          <ac:spMkLst>
            <pc:docMk/>
            <pc:sldMk cId="3118308463" sldId="1051"/>
            <ac:spMk id="3" creationId="{22D536B6-0B4B-4876-A4F0-C15BC7D68F0B}"/>
          </ac:spMkLst>
        </pc:spChg>
        <pc:spChg chg="mod">
          <ac:chgData name="Dave Kelly" userId="52084c2d4f625cee" providerId="LiveId" clId="{18C59A0F-0E44-4E28-90AE-DBF784DBBD16}" dt="2025-03-07T14:46:50.194" v="31" actId="20577"/>
          <ac:spMkLst>
            <pc:docMk/>
            <pc:sldMk cId="3118308463" sldId="1051"/>
            <ac:spMk id="30" creationId="{DB52EFA0-2F57-4B6C-BAC4-08AA801840E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F4788-F1EC-441A-BF41-62FCE2A019E0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0D51B4B-4A41-4960-A85F-94E7E6697009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C4C7CDE8-0EDE-4F6A-A0AE-F7CE63863365}" type="parTrans" cxnId="{22F01D9D-B7E9-4872-A07E-5982A5C84DEC}">
      <dgm:prSet/>
      <dgm:spPr/>
      <dgm:t>
        <a:bodyPr/>
        <a:lstStyle/>
        <a:p>
          <a:endParaRPr lang="en-US"/>
        </a:p>
      </dgm:t>
    </dgm:pt>
    <dgm:pt modelId="{0D51B605-4809-4ABF-BAEE-42E12EF69305}" type="sibTrans" cxnId="{22F01D9D-B7E9-4872-A07E-5982A5C84DEC}">
      <dgm:prSet/>
      <dgm:spPr/>
      <dgm:t>
        <a:bodyPr/>
        <a:lstStyle/>
        <a:p>
          <a:endParaRPr lang="en-US"/>
        </a:p>
      </dgm:t>
    </dgm:pt>
    <dgm:pt modelId="{08338D05-FCD5-4AA3-AE6F-A228ABD5846B}">
      <dgm:prSet custT="1"/>
      <dgm:spPr/>
      <dgm:t>
        <a:bodyPr/>
        <a:lstStyle/>
        <a:p>
          <a:r>
            <a:rPr lang="en-US" sz="2000" dirty="0"/>
            <a:t>Ask faculty (or high school counselors for incoming students) to </a:t>
          </a:r>
          <a:r>
            <a:rPr lang="en-US" sz="2000" b="1" u="sng" dirty="0">
              <a:solidFill>
                <a:srgbClr val="FFFF00"/>
              </a:solidFill>
            </a:rPr>
            <a:t>nominate</a:t>
          </a:r>
          <a:r>
            <a:rPr lang="en-US" sz="2000" dirty="0"/>
            <a:t> students for certain types of clubs and orgs, or even specific groups like student government.</a:t>
          </a:r>
        </a:p>
      </dgm:t>
    </dgm:pt>
    <dgm:pt modelId="{9E6CD964-995B-4665-AFD2-C560B307DD28}" type="parTrans" cxnId="{503E3D60-0A14-45A3-AB57-800961FE4291}">
      <dgm:prSet/>
      <dgm:spPr/>
      <dgm:t>
        <a:bodyPr/>
        <a:lstStyle/>
        <a:p>
          <a:endParaRPr lang="en-US"/>
        </a:p>
      </dgm:t>
    </dgm:pt>
    <dgm:pt modelId="{ADD0F92B-A77C-4C63-976F-396136870AB7}" type="sibTrans" cxnId="{503E3D60-0A14-45A3-AB57-800961FE4291}">
      <dgm:prSet/>
      <dgm:spPr/>
      <dgm:t>
        <a:bodyPr/>
        <a:lstStyle/>
        <a:p>
          <a:endParaRPr lang="en-US"/>
        </a:p>
      </dgm:t>
    </dgm:pt>
    <dgm:pt modelId="{660AAA7A-2F71-4B35-8A24-A5E293FEF193}">
      <dgm:prSet/>
      <dgm:spPr/>
      <dgm:t>
        <a:bodyPr/>
        <a:lstStyle/>
        <a:p>
          <a:r>
            <a:rPr lang="en-US" b="1" dirty="0"/>
            <a:t>Send</a:t>
          </a:r>
        </a:p>
      </dgm:t>
    </dgm:pt>
    <dgm:pt modelId="{49EB777E-473D-4EDD-9008-8B73083BA3AB}" type="parTrans" cxnId="{D52EB2D8-A99D-4C82-A9C5-EFEC4C4979B3}">
      <dgm:prSet/>
      <dgm:spPr/>
      <dgm:t>
        <a:bodyPr/>
        <a:lstStyle/>
        <a:p>
          <a:endParaRPr lang="en-US"/>
        </a:p>
      </dgm:t>
    </dgm:pt>
    <dgm:pt modelId="{558F3DAB-3A59-4C86-9FA1-C954CB23B399}" type="sibTrans" cxnId="{D52EB2D8-A99D-4C82-A9C5-EFEC4C4979B3}">
      <dgm:prSet/>
      <dgm:spPr/>
      <dgm:t>
        <a:bodyPr/>
        <a:lstStyle/>
        <a:p>
          <a:endParaRPr lang="en-US"/>
        </a:p>
      </dgm:t>
    </dgm:pt>
    <dgm:pt modelId="{9F15ED56-90E9-4BD0-A7E7-6233E1B23C18}">
      <dgm:prSet custT="1"/>
      <dgm:spPr/>
      <dgm:t>
        <a:bodyPr/>
        <a:lstStyle/>
        <a:p>
          <a:r>
            <a:rPr lang="en-US" sz="2000" dirty="0"/>
            <a:t>Send a </a:t>
          </a:r>
          <a:r>
            <a:rPr lang="en-US" sz="2000" b="1" u="sng" dirty="0">
              <a:solidFill>
                <a:srgbClr val="FFFF00"/>
              </a:solidFill>
            </a:rPr>
            <a:t>letter</a:t>
          </a:r>
          <a:r>
            <a:rPr lang="en-US" sz="2000" dirty="0"/>
            <a:t> to the student letting them know they have been nominated and invite them to join.</a:t>
          </a:r>
        </a:p>
      </dgm:t>
    </dgm:pt>
    <dgm:pt modelId="{D4782682-C6E1-47A0-BE3C-C3917A2E705C}" type="parTrans" cxnId="{174825BA-CDC8-4900-8DA4-9FDDC83FA1D0}">
      <dgm:prSet/>
      <dgm:spPr/>
      <dgm:t>
        <a:bodyPr/>
        <a:lstStyle/>
        <a:p>
          <a:endParaRPr lang="en-US"/>
        </a:p>
      </dgm:t>
    </dgm:pt>
    <dgm:pt modelId="{1A3D15E7-BB0B-4F1E-8104-B1CC47C41478}" type="sibTrans" cxnId="{174825BA-CDC8-4900-8DA4-9FDDC83FA1D0}">
      <dgm:prSet/>
      <dgm:spPr/>
      <dgm:t>
        <a:bodyPr/>
        <a:lstStyle/>
        <a:p>
          <a:endParaRPr lang="en-US"/>
        </a:p>
      </dgm:t>
    </dgm:pt>
    <dgm:pt modelId="{E6E98EC2-B503-479E-BAF7-D3A76ED29061}">
      <dgm:prSet/>
      <dgm:spPr/>
      <dgm:t>
        <a:bodyPr/>
        <a:lstStyle/>
        <a:p>
          <a:r>
            <a:rPr lang="en-US" b="1" dirty="0"/>
            <a:t>Down</a:t>
          </a:r>
          <a:br>
            <a:rPr lang="en-US" b="1" dirty="0"/>
          </a:br>
          <a:r>
            <a:rPr lang="en-US" b="1" dirty="0"/>
            <a:t>load</a:t>
          </a:r>
        </a:p>
      </dgm:t>
    </dgm:pt>
    <dgm:pt modelId="{414091E3-DFB6-4186-9F6E-585B5564BB38}" type="parTrans" cxnId="{43714A34-F45D-4849-A117-09766C10195E}">
      <dgm:prSet/>
      <dgm:spPr/>
      <dgm:t>
        <a:bodyPr/>
        <a:lstStyle/>
        <a:p>
          <a:endParaRPr lang="en-US"/>
        </a:p>
      </dgm:t>
    </dgm:pt>
    <dgm:pt modelId="{8D77C11B-0A5C-4832-A262-A7074E668645}" type="sibTrans" cxnId="{43714A34-F45D-4849-A117-09766C10195E}">
      <dgm:prSet/>
      <dgm:spPr/>
      <dgm:t>
        <a:bodyPr/>
        <a:lstStyle/>
        <a:p>
          <a:endParaRPr lang="en-US"/>
        </a:p>
      </dgm:t>
    </dgm:pt>
    <dgm:pt modelId="{8A04C67B-18EC-4609-9AF1-3A74E083976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Download a free template at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https://bit.ly/30vZYXD</a:t>
          </a:r>
        </a:p>
      </dgm:t>
    </dgm:pt>
    <dgm:pt modelId="{D634F1FA-DFFC-4A20-AAA0-40E18ECFE251}" type="parTrans" cxnId="{141B623F-7029-41CB-A630-64FEB093BA50}">
      <dgm:prSet/>
      <dgm:spPr/>
      <dgm:t>
        <a:bodyPr/>
        <a:lstStyle/>
        <a:p>
          <a:endParaRPr lang="en-US"/>
        </a:p>
      </dgm:t>
    </dgm:pt>
    <dgm:pt modelId="{0263A224-9966-4531-B041-D133FCD8C391}" type="sibTrans" cxnId="{141B623F-7029-41CB-A630-64FEB093BA50}">
      <dgm:prSet/>
      <dgm:spPr/>
      <dgm:t>
        <a:bodyPr/>
        <a:lstStyle/>
        <a:p>
          <a:endParaRPr lang="en-US"/>
        </a:p>
      </dgm:t>
    </dgm:pt>
    <dgm:pt modelId="{7A9164C0-A5DD-4C9A-A735-A2FD46324676}" type="pres">
      <dgm:prSet presAssocID="{979F4788-F1EC-441A-BF41-62FCE2A019E0}" presName="Name0" presStyleCnt="0">
        <dgm:presLayoutVars>
          <dgm:dir/>
          <dgm:animLvl val="lvl"/>
          <dgm:resizeHandles val="exact"/>
        </dgm:presLayoutVars>
      </dgm:prSet>
      <dgm:spPr/>
    </dgm:pt>
    <dgm:pt modelId="{E23C261C-D8B2-4A4E-8B0E-E478858FB9CC}" type="pres">
      <dgm:prSet presAssocID="{00D51B4B-4A41-4960-A85F-94E7E6697009}" presName="linNode" presStyleCnt="0"/>
      <dgm:spPr/>
    </dgm:pt>
    <dgm:pt modelId="{696C3E04-85BB-45BC-8F52-AB6550049D97}" type="pres">
      <dgm:prSet presAssocID="{00D51B4B-4A41-4960-A85F-94E7E669700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2B3514C2-6D00-409D-AA58-07DD532330D0}" type="pres">
      <dgm:prSet presAssocID="{00D51B4B-4A41-4960-A85F-94E7E6697009}" presName="descendantText" presStyleLbl="alignNode1" presStyleIdx="0" presStyleCnt="3">
        <dgm:presLayoutVars>
          <dgm:bulletEnabled/>
        </dgm:presLayoutVars>
      </dgm:prSet>
      <dgm:spPr/>
    </dgm:pt>
    <dgm:pt modelId="{8D1C6277-ED48-4FE8-AC07-983A2E2681AA}" type="pres">
      <dgm:prSet presAssocID="{0D51B605-4809-4ABF-BAEE-42E12EF69305}" presName="sp" presStyleCnt="0"/>
      <dgm:spPr/>
    </dgm:pt>
    <dgm:pt modelId="{BCF3E084-84D7-4E81-A275-C85AE6E43456}" type="pres">
      <dgm:prSet presAssocID="{660AAA7A-2F71-4B35-8A24-A5E293FEF193}" presName="linNode" presStyleCnt="0"/>
      <dgm:spPr/>
    </dgm:pt>
    <dgm:pt modelId="{318E6F47-9C5A-427B-AD71-493F70862F1D}" type="pres">
      <dgm:prSet presAssocID="{660AAA7A-2F71-4B35-8A24-A5E293FEF193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3A642CE5-ABC9-4C02-A89B-54723A76B8D0}" type="pres">
      <dgm:prSet presAssocID="{660AAA7A-2F71-4B35-8A24-A5E293FEF193}" presName="descendantText" presStyleLbl="alignNode1" presStyleIdx="1" presStyleCnt="3">
        <dgm:presLayoutVars>
          <dgm:bulletEnabled/>
        </dgm:presLayoutVars>
      </dgm:prSet>
      <dgm:spPr/>
    </dgm:pt>
    <dgm:pt modelId="{81CDA2FF-621E-4FBE-94D4-A13ADD6FF4C8}" type="pres">
      <dgm:prSet presAssocID="{558F3DAB-3A59-4C86-9FA1-C954CB23B399}" presName="sp" presStyleCnt="0"/>
      <dgm:spPr/>
    </dgm:pt>
    <dgm:pt modelId="{85FBBA47-757D-4D01-8CF8-DAA09B2479DA}" type="pres">
      <dgm:prSet presAssocID="{E6E98EC2-B503-479E-BAF7-D3A76ED29061}" presName="linNode" presStyleCnt="0"/>
      <dgm:spPr/>
    </dgm:pt>
    <dgm:pt modelId="{361900EE-B16B-42B0-AD57-9294C3581475}" type="pres">
      <dgm:prSet presAssocID="{E6E98EC2-B503-479E-BAF7-D3A76ED29061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68C3827C-8842-4E7B-8683-4919E21CB41C}" type="pres">
      <dgm:prSet presAssocID="{E6E98EC2-B503-479E-BAF7-D3A76ED29061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71E09C16-77CD-4834-97E2-8600DBBB0F80}" type="presOf" srcId="{00D51B4B-4A41-4960-A85F-94E7E6697009}" destId="{696C3E04-85BB-45BC-8F52-AB6550049D97}" srcOrd="0" destOrd="0" presId="urn:microsoft.com/office/officeart/2016/7/layout/VerticalHollowActionList"/>
    <dgm:cxn modelId="{5125F51E-8B0B-47A8-A29D-231A2D216211}" type="presOf" srcId="{979F4788-F1EC-441A-BF41-62FCE2A019E0}" destId="{7A9164C0-A5DD-4C9A-A735-A2FD46324676}" srcOrd="0" destOrd="0" presId="urn:microsoft.com/office/officeart/2016/7/layout/VerticalHollowActionList"/>
    <dgm:cxn modelId="{43714A34-F45D-4849-A117-09766C10195E}" srcId="{979F4788-F1EC-441A-BF41-62FCE2A019E0}" destId="{E6E98EC2-B503-479E-BAF7-D3A76ED29061}" srcOrd="2" destOrd="0" parTransId="{414091E3-DFB6-4186-9F6E-585B5564BB38}" sibTransId="{8D77C11B-0A5C-4832-A262-A7074E668645}"/>
    <dgm:cxn modelId="{141B623F-7029-41CB-A630-64FEB093BA50}" srcId="{E6E98EC2-B503-479E-BAF7-D3A76ED29061}" destId="{8A04C67B-18EC-4609-9AF1-3A74E0839762}" srcOrd="0" destOrd="0" parTransId="{D634F1FA-DFFC-4A20-AAA0-40E18ECFE251}" sibTransId="{0263A224-9966-4531-B041-D133FCD8C391}"/>
    <dgm:cxn modelId="{2C13165E-A21C-45B3-BE14-5147E9893AA3}" type="presOf" srcId="{660AAA7A-2F71-4B35-8A24-A5E293FEF193}" destId="{318E6F47-9C5A-427B-AD71-493F70862F1D}" srcOrd="0" destOrd="0" presId="urn:microsoft.com/office/officeart/2016/7/layout/VerticalHollowActionList"/>
    <dgm:cxn modelId="{503E3D60-0A14-45A3-AB57-800961FE4291}" srcId="{00D51B4B-4A41-4960-A85F-94E7E6697009}" destId="{08338D05-FCD5-4AA3-AE6F-A228ABD5846B}" srcOrd="0" destOrd="0" parTransId="{9E6CD964-995B-4665-AFD2-C560B307DD28}" sibTransId="{ADD0F92B-A77C-4C63-976F-396136870AB7}"/>
    <dgm:cxn modelId="{03EF0074-9DE6-429E-8A93-EB396028E1E5}" type="presOf" srcId="{08338D05-FCD5-4AA3-AE6F-A228ABD5846B}" destId="{2B3514C2-6D00-409D-AA58-07DD532330D0}" srcOrd="0" destOrd="0" presId="urn:microsoft.com/office/officeart/2016/7/layout/VerticalHollowActionList"/>
    <dgm:cxn modelId="{22F01D9D-B7E9-4872-A07E-5982A5C84DEC}" srcId="{979F4788-F1EC-441A-BF41-62FCE2A019E0}" destId="{00D51B4B-4A41-4960-A85F-94E7E6697009}" srcOrd="0" destOrd="0" parTransId="{C4C7CDE8-0EDE-4F6A-A0AE-F7CE63863365}" sibTransId="{0D51B605-4809-4ABF-BAEE-42E12EF69305}"/>
    <dgm:cxn modelId="{523D5CB0-915F-45C3-9B3C-054B159B7B2F}" type="presOf" srcId="{9F15ED56-90E9-4BD0-A7E7-6233E1B23C18}" destId="{3A642CE5-ABC9-4C02-A89B-54723A76B8D0}" srcOrd="0" destOrd="0" presId="urn:microsoft.com/office/officeart/2016/7/layout/VerticalHollowActionList"/>
    <dgm:cxn modelId="{174825BA-CDC8-4900-8DA4-9FDDC83FA1D0}" srcId="{660AAA7A-2F71-4B35-8A24-A5E293FEF193}" destId="{9F15ED56-90E9-4BD0-A7E7-6233E1B23C18}" srcOrd="0" destOrd="0" parTransId="{D4782682-C6E1-47A0-BE3C-C3917A2E705C}" sibTransId="{1A3D15E7-BB0B-4F1E-8104-B1CC47C41478}"/>
    <dgm:cxn modelId="{D52EB2D8-A99D-4C82-A9C5-EFEC4C4979B3}" srcId="{979F4788-F1EC-441A-BF41-62FCE2A019E0}" destId="{660AAA7A-2F71-4B35-8A24-A5E293FEF193}" srcOrd="1" destOrd="0" parTransId="{49EB777E-473D-4EDD-9008-8B73083BA3AB}" sibTransId="{558F3DAB-3A59-4C86-9FA1-C954CB23B399}"/>
    <dgm:cxn modelId="{33AFBDE4-9F5D-4CD9-A5B7-1F7ADEE374B8}" type="presOf" srcId="{8A04C67B-18EC-4609-9AF1-3A74E0839762}" destId="{68C3827C-8842-4E7B-8683-4919E21CB41C}" srcOrd="0" destOrd="0" presId="urn:microsoft.com/office/officeart/2016/7/layout/VerticalHollowActionList"/>
    <dgm:cxn modelId="{613EC9EB-644C-49E5-BB32-53D0AC2DA2C5}" type="presOf" srcId="{E6E98EC2-B503-479E-BAF7-D3A76ED29061}" destId="{361900EE-B16B-42B0-AD57-9294C3581475}" srcOrd="0" destOrd="0" presId="urn:microsoft.com/office/officeart/2016/7/layout/VerticalHollowActionList"/>
    <dgm:cxn modelId="{B0260D39-7995-48FD-A838-31D782CAACFB}" type="presParOf" srcId="{7A9164C0-A5DD-4C9A-A735-A2FD46324676}" destId="{E23C261C-D8B2-4A4E-8B0E-E478858FB9CC}" srcOrd="0" destOrd="0" presId="urn:microsoft.com/office/officeart/2016/7/layout/VerticalHollowActionList"/>
    <dgm:cxn modelId="{1875DA5A-09F9-4D9C-8077-D5E127E8ED4D}" type="presParOf" srcId="{E23C261C-D8B2-4A4E-8B0E-E478858FB9CC}" destId="{696C3E04-85BB-45BC-8F52-AB6550049D97}" srcOrd="0" destOrd="0" presId="urn:microsoft.com/office/officeart/2016/7/layout/VerticalHollowActionList"/>
    <dgm:cxn modelId="{EF4A5BBB-A189-426E-9E56-383DB3B51785}" type="presParOf" srcId="{E23C261C-D8B2-4A4E-8B0E-E478858FB9CC}" destId="{2B3514C2-6D00-409D-AA58-07DD532330D0}" srcOrd="1" destOrd="0" presId="urn:microsoft.com/office/officeart/2016/7/layout/VerticalHollowActionList"/>
    <dgm:cxn modelId="{2968A875-BA24-4FD1-8E72-3C011A42F728}" type="presParOf" srcId="{7A9164C0-A5DD-4C9A-A735-A2FD46324676}" destId="{8D1C6277-ED48-4FE8-AC07-983A2E2681AA}" srcOrd="1" destOrd="0" presId="urn:microsoft.com/office/officeart/2016/7/layout/VerticalHollowActionList"/>
    <dgm:cxn modelId="{D69094A6-6520-4434-AD06-B598261EF222}" type="presParOf" srcId="{7A9164C0-A5DD-4C9A-A735-A2FD46324676}" destId="{BCF3E084-84D7-4E81-A275-C85AE6E43456}" srcOrd="2" destOrd="0" presId="urn:microsoft.com/office/officeart/2016/7/layout/VerticalHollowActionList"/>
    <dgm:cxn modelId="{8F8D40ED-F7D3-451A-918E-E5E4BBA36F0A}" type="presParOf" srcId="{BCF3E084-84D7-4E81-A275-C85AE6E43456}" destId="{318E6F47-9C5A-427B-AD71-493F70862F1D}" srcOrd="0" destOrd="0" presId="urn:microsoft.com/office/officeart/2016/7/layout/VerticalHollowActionList"/>
    <dgm:cxn modelId="{13DC77AD-D575-4FEA-9000-DE427E641828}" type="presParOf" srcId="{BCF3E084-84D7-4E81-A275-C85AE6E43456}" destId="{3A642CE5-ABC9-4C02-A89B-54723A76B8D0}" srcOrd="1" destOrd="0" presId="urn:microsoft.com/office/officeart/2016/7/layout/VerticalHollowActionList"/>
    <dgm:cxn modelId="{909E539A-6B27-4CD5-940D-E51891BDBF41}" type="presParOf" srcId="{7A9164C0-A5DD-4C9A-A735-A2FD46324676}" destId="{81CDA2FF-621E-4FBE-94D4-A13ADD6FF4C8}" srcOrd="3" destOrd="0" presId="urn:microsoft.com/office/officeart/2016/7/layout/VerticalHollowActionList"/>
    <dgm:cxn modelId="{21145AA0-C2C1-4AC4-B24D-3DABDBFBFAF4}" type="presParOf" srcId="{7A9164C0-A5DD-4C9A-A735-A2FD46324676}" destId="{85FBBA47-757D-4D01-8CF8-DAA09B2479DA}" srcOrd="4" destOrd="0" presId="urn:microsoft.com/office/officeart/2016/7/layout/VerticalHollowActionList"/>
    <dgm:cxn modelId="{45BC81C8-F45C-4142-A99E-F22B7A928AD5}" type="presParOf" srcId="{85FBBA47-757D-4D01-8CF8-DAA09B2479DA}" destId="{361900EE-B16B-42B0-AD57-9294C3581475}" srcOrd="0" destOrd="0" presId="urn:microsoft.com/office/officeart/2016/7/layout/VerticalHollowActionList"/>
    <dgm:cxn modelId="{2A795DC3-EC61-4DE2-9F69-B64AE30F421D}" type="presParOf" srcId="{85FBBA47-757D-4D01-8CF8-DAA09B2479DA}" destId="{68C3827C-8842-4E7B-8683-4919E21CB41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514C2-6D00-409D-AA58-07DD532330D0}">
      <dsp:nvSpPr>
        <dsp:cNvPr id="0" name=""/>
        <dsp:cNvSpPr/>
      </dsp:nvSpPr>
      <dsp:spPr>
        <a:xfrm>
          <a:off x="1290221" y="1164"/>
          <a:ext cx="5160887" cy="11939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36" tIns="303274" rIns="100136" bIns="30327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faculty (or high school counselors for incoming students) to </a:t>
          </a:r>
          <a:r>
            <a:rPr lang="en-US" sz="2000" b="1" u="sng" kern="1200" dirty="0">
              <a:solidFill>
                <a:srgbClr val="FFFF00"/>
              </a:solidFill>
            </a:rPr>
            <a:t>nominate</a:t>
          </a:r>
          <a:r>
            <a:rPr lang="en-US" sz="2000" kern="1200" dirty="0"/>
            <a:t> students for certain types of clubs and orgs, or even specific groups like student government.</a:t>
          </a:r>
        </a:p>
      </dsp:txBody>
      <dsp:txXfrm>
        <a:off x="1290221" y="1164"/>
        <a:ext cx="5160887" cy="1193990"/>
      </dsp:txXfrm>
    </dsp:sp>
    <dsp:sp modelId="{696C3E04-85BB-45BC-8F52-AB6550049D97}">
      <dsp:nvSpPr>
        <dsp:cNvPr id="0" name=""/>
        <dsp:cNvSpPr/>
      </dsp:nvSpPr>
      <dsp:spPr>
        <a:xfrm>
          <a:off x="0" y="1164"/>
          <a:ext cx="1290221" cy="119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4" tIns="117940" rIns="68274" bIns="1179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Ask</a:t>
          </a:r>
        </a:p>
      </dsp:txBody>
      <dsp:txXfrm>
        <a:off x="0" y="1164"/>
        <a:ext cx="1290221" cy="1193990"/>
      </dsp:txXfrm>
    </dsp:sp>
    <dsp:sp modelId="{3A642CE5-ABC9-4C02-A89B-54723A76B8D0}">
      <dsp:nvSpPr>
        <dsp:cNvPr id="0" name=""/>
        <dsp:cNvSpPr/>
      </dsp:nvSpPr>
      <dsp:spPr>
        <a:xfrm>
          <a:off x="1290221" y="1266795"/>
          <a:ext cx="5160887" cy="1193990"/>
        </a:xfrm>
        <a:prstGeom prst="rect">
          <a:avLst/>
        </a:prstGeom>
        <a:solidFill>
          <a:schemeClr val="accent1">
            <a:shade val="80000"/>
            <a:hueOff val="401796"/>
            <a:satOff val="-46055"/>
            <a:lumOff val="22706"/>
            <a:alphaOff val="0"/>
          </a:schemeClr>
        </a:solidFill>
        <a:ln w="9525" cap="flat" cmpd="sng" algn="ctr">
          <a:solidFill>
            <a:schemeClr val="accent1">
              <a:shade val="80000"/>
              <a:hueOff val="401796"/>
              <a:satOff val="-46055"/>
              <a:lumOff val="2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36" tIns="303274" rIns="100136" bIns="30327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Send a </a:t>
          </a:r>
          <a:r>
            <a:rPr lang="en-US" sz="2000" b="1" u="sng" kern="1200" dirty="0">
              <a:solidFill>
                <a:srgbClr val="FFFF00"/>
              </a:solidFill>
            </a:rPr>
            <a:t>letter</a:t>
          </a:r>
          <a:r>
            <a:rPr lang="en-US" sz="2000" kern="1200" dirty="0"/>
            <a:t> to the student letting them know they have been nominated and invite them to join.</a:t>
          </a:r>
        </a:p>
      </dsp:txBody>
      <dsp:txXfrm>
        <a:off x="1290221" y="1266795"/>
        <a:ext cx="5160887" cy="1193990"/>
      </dsp:txXfrm>
    </dsp:sp>
    <dsp:sp modelId="{318E6F47-9C5A-427B-AD71-493F70862F1D}">
      <dsp:nvSpPr>
        <dsp:cNvPr id="0" name=""/>
        <dsp:cNvSpPr/>
      </dsp:nvSpPr>
      <dsp:spPr>
        <a:xfrm>
          <a:off x="0" y="1266795"/>
          <a:ext cx="1290221" cy="119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01796"/>
              <a:satOff val="-46055"/>
              <a:lumOff val="2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4" tIns="117940" rIns="68274" bIns="1179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Send</a:t>
          </a:r>
        </a:p>
      </dsp:txBody>
      <dsp:txXfrm>
        <a:off x="0" y="1266795"/>
        <a:ext cx="1290221" cy="1193990"/>
      </dsp:txXfrm>
    </dsp:sp>
    <dsp:sp modelId="{68C3827C-8842-4E7B-8683-4919E21CB41C}">
      <dsp:nvSpPr>
        <dsp:cNvPr id="0" name=""/>
        <dsp:cNvSpPr/>
      </dsp:nvSpPr>
      <dsp:spPr>
        <a:xfrm>
          <a:off x="1290221" y="2532425"/>
          <a:ext cx="5160887" cy="1193990"/>
        </a:xfrm>
        <a:prstGeom prst="rect">
          <a:avLst/>
        </a:prstGeom>
        <a:solidFill>
          <a:schemeClr val="accent1">
            <a:shade val="80000"/>
            <a:hueOff val="803591"/>
            <a:satOff val="-92111"/>
            <a:lumOff val="45411"/>
            <a:alphaOff val="0"/>
          </a:schemeClr>
        </a:solidFill>
        <a:ln w="9525" cap="flat" cmpd="sng" algn="ctr">
          <a:solidFill>
            <a:schemeClr val="accent1">
              <a:shade val="80000"/>
              <a:hueOff val="803591"/>
              <a:satOff val="-92111"/>
              <a:lumOff val="45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36" tIns="303274" rIns="100136" bIns="30327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Download a free template at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https://bit.ly/30vZYXD</a:t>
          </a:r>
        </a:p>
      </dsp:txBody>
      <dsp:txXfrm>
        <a:off x="1290221" y="2532425"/>
        <a:ext cx="5160887" cy="1193990"/>
      </dsp:txXfrm>
    </dsp:sp>
    <dsp:sp modelId="{361900EE-B16B-42B0-AD57-9294C3581475}">
      <dsp:nvSpPr>
        <dsp:cNvPr id="0" name=""/>
        <dsp:cNvSpPr/>
      </dsp:nvSpPr>
      <dsp:spPr>
        <a:xfrm>
          <a:off x="0" y="2532425"/>
          <a:ext cx="1290221" cy="119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03591"/>
              <a:satOff val="-92111"/>
              <a:lumOff val="45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4" tIns="117940" rIns="68274" bIns="1179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Down</a:t>
          </a:r>
          <a:br>
            <a:rPr lang="en-US" sz="2800" b="1" kern="1200" dirty="0"/>
          </a:br>
          <a:r>
            <a:rPr lang="en-US" sz="2800" b="1" kern="1200" dirty="0"/>
            <a:t>load</a:t>
          </a:r>
        </a:p>
      </dsp:txBody>
      <dsp:txXfrm>
        <a:off x="0" y="2532425"/>
        <a:ext cx="1290221" cy="119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FBF8-62A7-41E9-8F8D-A666581503A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E5E54-590D-47FE-A5BD-3F0DB110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6A9B4-8D8B-49EF-BA32-44473CFFE7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9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55B6-85F9-43BD-A62A-48E966C29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68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893CE-933C-49E9-9B47-8C37317113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1B7E8-C236-4F7C-8DA0-C315544717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2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1A1F1-B51D-4412-A3B0-A9DF3780BD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1A1F1-B51D-4412-A3B0-A9DF3780BD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6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30D04-EDCF-4E86-959F-2ED21EE0F8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30D04-EDCF-4E86-959F-2ED21EE0F8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2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FD434-D765-4C30-A5AF-316FB34C6C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3F562-47C0-4A91-A927-6DE650476F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6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0BC0F-D69E-468D-8438-989ACDCCD7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2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5AEA5A9-6641-414F-83ED-A4A33AC98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778CD-DFC2-4877-B13E-C6C26DD204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C010B02-9B30-4D34-B2CB-4501E4786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E4C84FB-E474-4BA7-BB6A-EB671478C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B995D-1639-48EF-8A40-42E8AFD06A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B995D-1639-48EF-8A40-42E8AFD06A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6F1391-1795-4CCA-8862-7B888D312DD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63905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200"/>
        </a:spcBef>
        <a:buClrTx/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288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myklogica.es/2014/04/engagement-engage-qu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Civit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ronline.org/2017/10/30/this-years-real-halloween-horro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dtechsandyk.blogspot.com/2011_06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4470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ddress_boo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People_eating_pizza_at_BarCamp_London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theconversation.com/expert-panel-what-makes-a-good-teacher-25696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creativecommons.org/licenses/by-nd/3.0/" TargetMode="Externa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-caremanagement.com/can-cats-think-outside-the-box-heres-a-role-model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5/08/40-questions-that-will-quiet-your-mind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veKelly@GonzoSpeaks.com" TargetMode="External"/><Relationship Id="rId2" Type="http://schemas.openxmlformats.org/officeDocument/2006/relationships/hyperlink" Target="http://www.davegonzokell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lucciagray.com/" TargetMode="Externa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hilo.hawaii.edu/chancellor/stories/2019/11/06/event-for-high-school-students-of-pacific-islander-herita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goldintheclouds-faith.blogspot.com/2012_06_01_archiv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news/hiring/52-employees-say-recruiters-to-prefer-experienced-professionals-over-millennials-survey-2419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3782736-201B-458E-919E-ADDDADD59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31" r="-1" b="983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DB52EFA0-2F57-4B6C-BAC4-08AA801840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782" y="1298448"/>
            <a:ext cx="4080755" cy="3195711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/>
              <a:t>Closing the Sale: Recruiting a Ton </a:t>
            </a:r>
            <a:br>
              <a:rPr lang="en-US" altLang="en-US" sz="4400" b="1" dirty="0"/>
            </a:br>
            <a:r>
              <a:rPr lang="en-US" altLang="en-US" sz="4400" b="1" dirty="0"/>
              <a:t>of Members</a:t>
            </a:r>
            <a:br>
              <a:rPr lang="en-US" altLang="en-US" sz="4400" b="1" dirty="0"/>
            </a:br>
            <a:br>
              <a:rPr lang="en-US" altLang="en-US" sz="4400" b="1" dirty="0"/>
            </a:br>
            <a:r>
              <a:rPr lang="en-US" altLang="en-US" sz="4400" b="1" dirty="0"/>
              <a:t>2025 APCA Nationals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536B6-0B4B-4876-A4F0-C15BC7D68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82" y="4553712"/>
            <a:ext cx="4394447" cy="1482735"/>
          </a:xfrm>
        </p:spPr>
        <p:txBody>
          <a:bodyPr>
            <a:normAutofit/>
          </a:bodyPr>
          <a:lstStyle/>
          <a:p>
            <a:r>
              <a:rPr lang="en-US" sz="3000" b="1" cap="none" dirty="0"/>
              <a:t>Dave Kelly</a:t>
            </a:r>
            <a:br>
              <a:rPr lang="en-US" sz="3000" b="1" cap="none" dirty="0"/>
            </a:br>
            <a:r>
              <a:rPr lang="en-US" sz="3000" cap="none" spc="0" dirty="0"/>
              <a:t>America’s Student </a:t>
            </a:r>
            <a:br>
              <a:rPr lang="en-US" sz="3000" cap="none" spc="0" dirty="0"/>
            </a:br>
            <a:r>
              <a:rPr lang="en-US" sz="3000" cap="none" spc="0" dirty="0"/>
              <a:t>Leadership </a:t>
            </a:r>
            <a:r>
              <a:rPr lang="en-US" sz="3000" cap="none" spc="0" dirty="0" err="1"/>
              <a:t>Trainer</a:t>
            </a:r>
            <a:r>
              <a:rPr lang="en-US" sz="3000" cap="none" spc="0" baseline="30000" dirty="0" err="1"/>
              <a:t>sm</a:t>
            </a:r>
            <a:endParaRPr lang="en-US" sz="3000" cap="none" spc="0" baseline="30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6D329-CB86-4CCC-AE18-A5732C7834E5}"/>
              </a:ext>
            </a:extLst>
          </p:cNvPr>
          <p:cNvSpPr txBox="1"/>
          <p:nvPr/>
        </p:nvSpPr>
        <p:spPr>
          <a:xfrm>
            <a:off x="9820996" y="6657944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yklogica.es/2014/04/engagement-engage-qu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7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/>
              <a:t>Elements of a Successful Table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61963" indent="-461963">
              <a:buFont typeface="+mj-lt"/>
              <a:buAutoNum type="arabicPeriod" startAt="3"/>
            </a:pPr>
            <a:r>
              <a:rPr lang="en-US" sz="4000" dirty="0">
                <a:solidFill>
                  <a:srgbClr val="FFFFFF"/>
                </a:solidFill>
              </a:rPr>
              <a:t>Display </a:t>
            </a:r>
            <a:r>
              <a:rPr lang="en-US" sz="4000" b="1" u="sng" dirty="0">
                <a:solidFill>
                  <a:srgbClr val="FFFF00"/>
                </a:solidFill>
              </a:rPr>
              <a:t>banner</a:t>
            </a:r>
            <a:r>
              <a:rPr lang="en-US" sz="4000" dirty="0">
                <a:solidFill>
                  <a:srgbClr val="FFFFFF"/>
                </a:solidFill>
              </a:rPr>
              <a:t> or </a:t>
            </a:r>
            <a:r>
              <a:rPr lang="en-US" sz="4000" b="1" u="sng" dirty="0">
                <a:solidFill>
                  <a:srgbClr val="FFFF00"/>
                </a:solidFill>
              </a:rPr>
              <a:t>flag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A picture containing covered, bus, street&#10;&#10;Description automatically generated">
            <a:extLst>
              <a:ext uri="{FF2B5EF4-FFF2-40B4-BE49-F238E27FC236}">
                <a16:creationId xmlns:a16="http://schemas.microsoft.com/office/drawing/2014/main" id="{0A45349A-72C0-4808-A02B-796EFA48D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792" r="-1" b="1063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FD27B-61B1-45D4-AD9E-C1E9F3594AB9}"/>
              </a:ext>
            </a:extLst>
          </p:cNvPr>
          <p:cNvSpPr txBox="1"/>
          <p:nvPr/>
        </p:nvSpPr>
        <p:spPr>
          <a:xfrm>
            <a:off x="7750676" y="6107164"/>
            <a:ext cx="236795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en.wikipedia.org/wiki/Civi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B79D1882-D832-4974-9DBA-D9257F1D68C6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284184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Elements of a Successful Table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61963" indent="-461963">
              <a:buFont typeface="+mj-lt"/>
              <a:buAutoNum type="arabicPeriod" startAt="4"/>
            </a:pPr>
            <a:r>
              <a:rPr lang="en-US" sz="4000" b="1" u="sng" dirty="0">
                <a:solidFill>
                  <a:srgbClr val="FFFF00"/>
                </a:solidFill>
              </a:rPr>
              <a:t>Candy</a:t>
            </a:r>
            <a:r>
              <a:rPr lang="en-US" dirty="0">
                <a:solidFill>
                  <a:srgbClr val="FFFFFF"/>
                </a:solidFill>
              </a:rPr>
              <a:t>! </a:t>
            </a:r>
          </a:p>
        </p:txBody>
      </p:sp>
      <p:pic>
        <p:nvPicPr>
          <p:cNvPr id="3" name="Picture 2" descr="A pile of candy&#10;&#10;Description automatically generated with low confidence">
            <a:extLst>
              <a:ext uri="{FF2B5EF4-FFF2-40B4-BE49-F238E27FC236}">
                <a16:creationId xmlns:a16="http://schemas.microsoft.com/office/drawing/2014/main" id="{EA6EC45E-8D77-4C05-9115-7D46E95D8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528" r="21137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B8101-514D-489F-93A8-5754A2980973}"/>
              </a:ext>
            </a:extLst>
          </p:cNvPr>
          <p:cNvSpPr txBox="1"/>
          <p:nvPr/>
        </p:nvSpPr>
        <p:spPr>
          <a:xfrm>
            <a:off x="8169245" y="6098401"/>
            <a:ext cx="25298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mronline.org/2017/10/30/this-years-real-halloween-horro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1A256B7-4314-4040-87BA-046AF95D1BF6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420092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Follow-Up on the </a:t>
            </a:r>
            <a:br>
              <a:rPr lang="en-US" dirty="0"/>
            </a:br>
            <a:r>
              <a:rPr lang="en-US" dirty="0"/>
              <a:t>Recruitment Session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Everyone who signed up should receive a </a:t>
            </a:r>
            <a:r>
              <a:rPr lang="en-US" b="1" u="sng" dirty="0">
                <a:solidFill>
                  <a:srgbClr val="FFFF00"/>
                </a:solidFill>
              </a:rPr>
              <a:t>message</a:t>
            </a:r>
            <a:r>
              <a:rPr lang="en-US" dirty="0">
                <a:solidFill>
                  <a:srgbClr val="FFFFFF"/>
                </a:solidFill>
              </a:rPr>
              <a:t> that same night with your </a:t>
            </a:r>
            <a:r>
              <a:rPr lang="en-US" b="1" u="sng" dirty="0">
                <a:solidFill>
                  <a:srgbClr val="FFFF00"/>
                </a:solidFill>
              </a:rPr>
              <a:t>flyer</a:t>
            </a:r>
            <a:r>
              <a:rPr lang="en-US" dirty="0">
                <a:solidFill>
                  <a:srgbClr val="FFFFFF"/>
                </a:solidFill>
              </a:rPr>
              <a:t> attached.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Invite them to the </a:t>
            </a:r>
            <a:r>
              <a:rPr lang="en-US" b="1" u="sng" dirty="0">
                <a:solidFill>
                  <a:srgbClr val="FFFF00"/>
                </a:solidFill>
              </a:rPr>
              <a:t>information</a:t>
            </a:r>
            <a:r>
              <a:rPr lang="en-US" dirty="0">
                <a:solidFill>
                  <a:srgbClr val="FFFFFF"/>
                </a:solidFill>
              </a:rPr>
              <a:t> meeting.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Before information meeting, </a:t>
            </a:r>
            <a:r>
              <a:rPr lang="en-US" b="1" u="sng" dirty="0">
                <a:solidFill>
                  <a:srgbClr val="FFFF00"/>
                </a:solidFill>
              </a:rPr>
              <a:t>contact</a:t>
            </a:r>
            <a:r>
              <a:rPr lang="en-US" dirty="0">
                <a:solidFill>
                  <a:srgbClr val="FFFFFF"/>
                </a:solidFill>
              </a:rPr>
              <a:t> to remind of meeting date, time, place, and to </a:t>
            </a:r>
            <a:r>
              <a:rPr lang="en-US" b="1" u="sng" dirty="0">
                <a:solidFill>
                  <a:srgbClr val="FFFF00"/>
                </a:solidFill>
              </a:rPr>
              <a:t>invite</a:t>
            </a:r>
            <a:r>
              <a:rPr lang="en-US" dirty="0">
                <a:solidFill>
                  <a:srgbClr val="FFFFFF"/>
                </a:solidFill>
              </a:rPr>
              <a:t> them to attend.</a:t>
            </a:r>
          </a:p>
        </p:txBody>
      </p:sp>
      <p:pic>
        <p:nvPicPr>
          <p:cNvPr id="64521" name="Picture 64520" descr="Calendar&#10;&#10;Description automatically generated">
            <a:extLst>
              <a:ext uri="{FF2B5EF4-FFF2-40B4-BE49-F238E27FC236}">
                <a16:creationId xmlns:a16="http://schemas.microsoft.com/office/drawing/2014/main" id="{406A9064-5FFE-4515-8F0C-0C1A66A3E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84" r="24705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B2200523-73B4-4D05-A8DC-460089A496A1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39453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7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/>
              <a:t>The Informational Meeting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Campus organizations that show a real interest in obtaining a student’s </a:t>
            </a:r>
            <a:r>
              <a:rPr lang="en-US" b="1" u="sng" dirty="0">
                <a:solidFill>
                  <a:srgbClr val="FFFF00"/>
                </a:solidFill>
              </a:rPr>
              <a:t>involvement</a:t>
            </a:r>
            <a:r>
              <a:rPr lang="en-US" dirty="0">
                <a:solidFill>
                  <a:srgbClr val="FFFFFF"/>
                </a:solidFill>
              </a:rPr>
              <a:t> are better poised to get them as a </a:t>
            </a:r>
            <a:r>
              <a:rPr lang="en-US" b="1" u="sng" dirty="0">
                <a:solidFill>
                  <a:srgbClr val="FFFF00"/>
                </a:solidFill>
              </a:rPr>
              <a:t>member</a:t>
            </a:r>
            <a:r>
              <a:rPr lang="en-US" dirty="0">
                <a:solidFill>
                  <a:srgbClr val="FFFFFF"/>
                </a:solidFill>
              </a:rPr>
              <a:t>.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Provide a </a:t>
            </a:r>
            <a:r>
              <a:rPr lang="en-US" b="1" dirty="0">
                <a:solidFill>
                  <a:srgbClr val="00B050"/>
                </a:solidFill>
              </a:rPr>
              <a:t>virtual participation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option for on-line only students, people who cannot be on campus during the meeting, and to record it for those who cannot attend live.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CA3FBE2-FEAF-44E5-9CA1-D901F5DC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254" t="22017" r="42316" b="11299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F788C-8483-47FA-AE79-7805A5FE2512}"/>
              </a:ext>
            </a:extLst>
          </p:cNvPr>
          <p:cNvSpPr txBox="1"/>
          <p:nvPr/>
        </p:nvSpPr>
        <p:spPr>
          <a:xfrm>
            <a:off x="7545032" y="6096000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://edtechsandyk.blogspot.com/2011_06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3AE629C-ABFC-4A05-8ACB-91D86FA3A877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347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Successful Informational Meetings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FFFFFF"/>
                </a:solidFill>
              </a:rPr>
              <a:t>Have dedicated people handle the </a:t>
            </a:r>
            <a:r>
              <a:rPr lang="en-US" sz="2000" b="1" u="sng" dirty="0">
                <a:solidFill>
                  <a:srgbClr val="FFFF00"/>
                </a:solidFill>
              </a:rPr>
              <a:t>logistical</a:t>
            </a:r>
            <a:r>
              <a:rPr lang="en-US" sz="2000" dirty="0">
                <a:solidFill>
                  <a:srgbClr val="FFFFFF"/>
                </a:solidFill>
              </a:rPr>
              <a:t> aspects.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2000" b="1" u="sng" dirty="0">
                <a:solidFill>
                  <a:srgbClr val="FFFF00"/>
                </a:solidFill>
              </a:rPr>
              <a:t>Greet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all attendees as they </a:t>
            </a:r>
            <a:r>
              <a:rPr lang="en-US" sz="2000" b="1" u="sng" dirty="0">
                <a:solidFill>
                  <a:srgbClr val="FFFF00"/>
                </a:solidFill>
              </a:rPr>
              <a:t>enter</a:t>
            </a:r>
            <a:r>
              <a:rPr lang="en-US" sz="2000" dirty="0">
                <a:solidFill>
                  <a:srgbClr val="FFFFFF"/>
                </a:solidFill>
              </a:rPr>
              <a:t> the meeting.  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FFFFFF"/>
                </a:solidFill>
              </a:rPr>
              <a:t>Pair them with a </a:t>
            </a:r>
            <a:r>
              <a:rPr lang="en-US" sz="2000" b="1" u="sng" dirty="0">
                <a:solidFill>
                  <a:srgbClr val="FFFF00"/>
                </a:solidFill>
              </a:rPr>
              <a:t>returning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member(s), perhaps use a </a:t>
            </a:r>
            <a:r>
              <a:rPr lang="en-US" sz="2000" b="1" u="sng" dirty="0">
                <a:solidFill>
                  <a:srgbClr val="FFFF00"/>
                </a:solidFill>
              </a:rPr>
              <a:t>breakout</a:t>
            </a:r>
            <a:r>
              <a:rPr lang="en-US" sz="2000" dirty="0">
                <a:solidFill>
                  <a:srgbClr val="FFFFFF"/>
                </a:solidFill>
              </a:rPr>
              <a:t> room.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FFFFFF"/>
                </a:solidFill>
              </a:rPr>
              <a:t>All </a:t>
            </a:r>
            <a:r>
              <a:rPr lang="en-US" sz="2000" b="1" u="sng" dirty="0">
                <a:solidFill>
                  <a:srgbClr val="FFFF00"/>
                </a:solidFill>
              </a:rPr>
              <a:t>officers</a:t>
            </a:r>
            <a:r>
              <a:rPr lang="en-US" sz="2000" dirty="0">
                <a:solidFill>
                  <a:srgbClr val="FFFFFF"/>
                </a:solidFill>
              </a:rPr>
              <a:t>, advisors, and members introduce themselves.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FFFFFF"/>
                </a:solidFill>
              </a:rPr>
              <a:t>Have an </a:t>
            </a:r>
            <a:r>
              <a:rPr lang="en-US" sz="2000" b="1" u="sng" dirty="0">
                <a:solidFill>
                  <a:srgbClr val="FFFF00"/>
                </a:solidFill>
              </a:rPr>
              <a:t>ice</a:t>
            </a:r>
            <a:r>
              <a:rPr lang="en-US" sz="2000" dirty="0">
                <a:solidFill>
                  <a:srgbClr val="FFFF00"/>
                </a:solidFill>
              </a:rPr>
              <a:t>-</a:t>
            </a:r>
            <a:r>
              <a:rPr lang="en-US" sz="2000" b="1" u="sng" dirty="0">
                <a:solidFill>
                  <a:srgbClr val="FFFF00"/>
                </a:solidFill>
              </a:rPr>
              <a:t>breaker</a:t>
            </a:r>
            <a:r>
              <a:rPr lang="en-US" sz="2000" dirty="0">
                <a:solidFill>
                  <a:srgbClr val="FFFFFF"/>
                </a:solidFill>
              </a:rPr>
              <a:t> to get people mingling virtually and in-person.</a:t>
            </a:r>
          </a:p>
        </p:txBody>
      </p:sp>
      <p:pic>
        <p:nvPicPr>
          <p:cNvPr id="5" name="Picture 4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4B90A8D9-2B32-4285-85DC-1FDFA1917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85" r="4818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7A12ED-2174-4D84-962F-4ACFAAF5BA65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42744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Successful Informational Meetings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609600" indent="-609600">
              <a:buFont typeface="+mj-lt"/>
              <a:buAutoNum type="arabicPeriod" startAt="6"/>
              <a:defRPr/>
            </a:pPr>
            <a:r>
              <a:rPr lang="en-US" dirty="0">
                <a:solidFill>
                  <a:srgbClr val="FFFFFF"/>
                </a:solidFill>
              </a:rPr>
              <a:t>Get </a:t>
            </a:r>
            <a:r>
              <a:rPr lang="en-US" b="1" u="sng" dirty="0">
                <a:solidFill>
                  <a:srgbClr val="FFFF00"/>
                </a:solidFill>
              </a:rPr>
              <a:t>contact</a:t>
            </a:r>
            <a:r>
              <a:rPr lang="en-US" dirty="0">
                <a:solidFill>
                  <a:srgbClr val="FFFFFF"/>
                </a:solidFill>
              </a:rPr>
              <a:t> and background information through an </a:t>
            </a:r>
            <a:r>
              <a:rPr lang="en-US" b="1" u="sng" dirty="0">
                <a:solidFill>
                  <a:srgbClr val="FFFF00"/>
                </a:solidFill>
              </a:rPr>
              <a:t>application</a:t>
            </a:r>
            <a:r>
              <a:rPr lang="en-US" dirty="0">
                <a:solidFill>
                  <a:srgbClr val="FFFFFF"/>
                </a:solidFill>
              </a:rPr>
              <a:t> or similar format.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(All sources of contact: home phone, cell phone, all email addresses, school mailing address, home mailing address, and social media.  Get high school and community activities.)</a:t>
            </a:r>
          </a:p>
        </p:txBody>
      </p:sp>
      <p:pic>
        <p:nvPicPr>
          <p:cNvPr id="12" name="Picture 11" descr="A picture containing computer, table, computer, sitting&#10;&#10;Description automatically generated">
            <a:extLst>
              <a:ext uri="{FF2B5EF4-FFF2-40B4-BE49-F238E27FC236}">
                <a16:creationId xmlns:a16="http://schemas.microsoft.com/office/drawing/2014/main" id="{9808D8FC-2E5F-4490-A06F-55CAC9AFB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560" r="14282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034B6-AD34-4F1A-8EBE-E44247768253}"/>
              </a:ext>
            </a:extLst>
          </p:cNvPr>
          <p:cNvSpPr txBox="1"/>
          <p:nvPr/>
        </p:nvSpPr>
        <p:spPr>
          <a:xfrm>
            <a:off x="7545032" y="6255954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en.wikipedia.org/wiki/Address_boo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3CC9B13-F741-4EDE-BB4C-AAD8B083667F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59843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Successful Informational Meetings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3116423"/>
            <a:ext cx="6451109" cy="2668557"/>
          </a:xfrm>
        </p:spPr>
        <p:txBody>
          <a:bodyPr anchor="t">
            <a:normAutofit/>
          </a:bodyPr>
          <a:lstStyle/>
          <a:p>
            <a:pPr marL="0" indent="0" algn="ctr">
              <a:buNone/>
              <a:defRPr/>
            </a:pPr>
            <a:r>
              <a:rPr lang="en-US" sz="9000" b="1" dirty="0">
                <a:solidFill>
                  <a:srgbClr val="00B050"/>
                </a:solidFill>
              </a:rPr>
              <a:t>Food</a:t>
            </a:r>
            <a:r>
              <a:rPr lang="en-US" sz="90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3" name="Picture 2" descr="A group of people standing around a table with pizzas on it&#10;&#10;Description automatically generated with medium confidence">
            <a:extLst>
              <a:ext uri="{FF2B5EF4-FFF2-40B4-BE49-F238E27FC236}">
                <a16:creationId xmlns:a16="http://schemas.microsoft.com/office/drawing/2014/main" id="{468FBAAC-EFC3-4F12-89DE-4BCB7C2ED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099" t="-153" r="31031" b="15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4AF35-60EA-4F96-AF3A-50A211296E42}"/>
              </a:ext>
            </a:extLst>
          </p:cNvPr>
          <p:cNvSpPr txBox="1"/>
          <p:nvPr/>
        </p:nvSpPr>
        <p:spPr>
          <a:xfrm>
            <a:off x="7545032" y="6098401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ommons.wikimedia.org/wiki/File:People_eating_pizza_at_BarCamp_Londo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F7D61D6D-7DB5-4425-B5FE-F3A831F4E253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75000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7" name="Rectangle 142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7" y="759599"/>
            <a:ext cx="6451110" cy="1255469"/>
          </a:xfrm>
        </p:spPr>
        <p:txBody>
          <a:bodyPr>
            <a:normAutofit/>
          </a:bodyPr>
          <a:lstStyle/>
          <a:p>
            <a:r>
              <a:rPr lang="en-US" altLang="en-US" dirty="0"/>
              <a:t>Membership Invitation Program</a:t>
            </a:r>
          </a:p>
        </p:txBody>
      </p:sp>
      <p:pic>
        <p:nvPicPr>
          <p:cNvPr id="5" name="Picture 4" descr="A blurry image of a person&#10;&#10;Description automatically generated">
            <a:extLst>
              <a:ext uri="{FF2B5EF4-FFF2-40B4-BE49-F238E27FC236}">
                <a16:creationId xmlns:a16="http://schemas.microsoft.com/office/drawing/2014/main" id="{024D34B6-A72F-4AE2-8ACD-9B4EA273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538" t="7468" r="25851" b="13916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21BC7-F6D5-4245-A6D1-BDC9B2C44769}"/>
              </a:ext>
            </a:extLst>
          </p:cNvPr>
          <p:cNvSpPr txBox="1"/>
          <p:nvPr/>
        </p:nvSpPr>
        <p:spPr>
          <a:xfrm>
            <a:off x="8376624" y="6111407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tooltip="http://theconversation.com/expert-panel-what-makes-a-good-teacher-256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2718" name="Rectangle 3">
            <a:extLst>
              <a:ext uri="{FF2B5EF4-FFF2-40B4-BE49-F238E27FC236}">
                <a16:creationId xmlns:a16="http://schemas.microsoft.com/office/drawing/2014/main" id="{2DC5351B-059F-401F-AE5E-29A352A81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424010"/>
              </p:ext>
            </p:extLst>
          </p:nvPr>
        </p:nvGraphicFramePr>
        <p:xfrm>
          <a:off x="289248" y="2057400"/>
          <a:ext cx="6451109" cy="372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6299EA8-BA8A-43AC-B686-AD642D70734D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65121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altLang="en-US" dirty="0"/>
              <a:t>Think Outside the Box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altLang="en-US" sz="2200" dirty="0">
                <a:solidFill>
                  <a:srgbClr val="FFFFFF"/>
                </a:solidFill>
              </a:rPr>
              <a:t>Ask the Office of Admissions to assist in </a:t>
            </a:r>
            <a:r>
              <a:rPr lang="en-US" altLang="en-US" sz="2200" b="1" u="sng" dirty="0">
                <a:solidFill>
                  <a:srgbClr val="FFFF00"/>
                </a:solidFill>
              </a:rPr>
              <a:t>contacting</a:t>
            </a:r>
            <a:r>
              <a:rPr lang="en-US" altLang="en-US" sz="2200" dirty="0">
                <a:solidFill>
                  <a:srgbClr val="FFFFFF"/>
                </a:solidFill>
              </a:rPr>
              <a:t> students for certain types of clubs and orgs, or even specific groups like student government.</a:t>
            </a:r>
            <a:endParaRPr lang="en-US" altLang="en-US" sz="2200" b="1" u="sng" dirty="0">
              <a:solidFill>
                <a:srgbClr val="FFFFFF"/>
              </a:solidFill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altLang="en-US" sz="2200" dirty="0">
                <a:solidFill>
                  <a:srgbClr val="FFFFFF"/>
                </a:solidFill>
              </a:rPr>
              <a:t>Be </a:t>
            </a:r>
            <a:r>
              <a:rPr lang="en-US" altLang="en-US" sz="2200" b="1" u="sng" dirty="0">
                <a:solidFill>
                  <a:srgbClr val="FFFF00"/>
                </a:solidFill>
              </a:rPr>
              <a:t>creative</a:t>
            </a:r>
            <a:r>
              <a:rPr lang="en-US" altLang="en-US" sz="2200" dirty="0">
                <a:solidFill>
                  <a:srgbClr val="FFFFFF"/>
                </a:solidFill>
              </a:rPr>
              <a:t> in making contact.</a:t>
            </a:r>
          </a:p>
          <a:p>
            <a:pPr marL="461963" indent="-461963">
              <a:buFont typeface="+mj-lt"/>
              <a:buAutoNum type="arabicPeriod"/>
            </a:pPr>
            <a:r>
              <a:rPr lang="en-US" altLang="en-US" sz="2200" dirty="0">
                <a:solidFill>
                  <a:srgbClr val="FFFFFF"/>
                </a:solidFill>
              </a:rPr>
              <a:t>Show what you do, such as performing a </a:t>
            </a:r>
            <a:r>
              <a:rPr lang="en-US" altLang="en-US" sz="2200" b="1" u="sng" dirty="0">
                <a:solidFill>
                  <a:srgbClr val="FFFF00"/>
                </a:solidFill>
              </a:rPr>
              <a:t>service</a:t>
            </a:r>
            <a:r>
              <a:rPr lang="en-US" altLang="en-US" sz="2200" dirty="0">
                <a:solidFill>
                  <a:srgbClr val="FFFFFF"/>
                </a:solidFill>
              </a:rPr>
              <a:t> project.</a:t>
            </a:r>
          </a:p>
          <a:p>
            <a:pPr marL="461963" indent="-461963">
              <a:buFont typeface="+mj-lt"/>
              <a:buAutoNum type="arabicPeriod"/>
            </a:pPr>
            <a:r>
              <a:rPr lang="en-US" altLang="en-US" sz="2200" dirty="0">
                <a:solidFill>
                  <a:srgbClr val="FFFFFF"/>
                </a:solidFill>
              </a:rPr>
              <a:t>Don’t overlook the importance of </a:t>
            </a:r>
            <a:r>
              <a:rPr lang="en-US" altLang="en-US" sz="2200" b="1" u="sng" dirty="0">
                <a:solidFill>
                  <a:srgbClr val="FFFF00"/>
                </a:solidFill>
              </a:rPr>
              <a:t>virtual</a:t>
            </a:r>
            <a:r>
              <a:rPr lang="en-US" altLang="en-US" sz="2200" dirty="0">
                <a:solidFill>
                  <a:srgbClr val="FFFF00"/>
                </a:solidFill>
              </a:rPr>
              <a:t> </a:t>
            </a:r>
            <a:r>
              <a:rPr lang="en-US" altLang="en-US" sz="2200" dirty="0">
                <a:solidFill>
                  <a:srgbClr val="FFFFFF"/>
                </a:solidFill>
              </a:rPr>
              <a:t>recruitment!</a:t>
            </a:r>
          </a:p>
        </p:txBody>
      </p:sp>
      <p:pic>
        <p:nvPicPr>
          <p:cNvPr id="3" name="Picture 2" descr="A cat lying on a cardboard box&#10;&#10;Description automatically generated with medium confidence">
            <a:extLst>
              <a:ext uri="{FF2B5EF4-FFF2-40B4-BE49-F238E27FC236}">
                <a16:creationId xmlns:a16="http://schemas.microsoft.com/office/drawing/2014/main" id="{C04B807D-5BC1-4CF1-904C-095A3CF48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38" r="3190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C155A-8A64-480D-A812-42186FB73496}"/>
              </a:ext>
            </a:extLst>
          </p:cNvPr>
          <p:cNvSpPr txBox="1"/>
          <p:nvPr/>
        </p:nvSpPr>
        <p:spPr>
          <a:xfrm>
            <a:off x="7545032" y="6238537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tooltip="http://e-caremanagement.com/can-cats-think-outside-the-box-heres-a-role-mode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F2719E2C-9614-4140-9290-D89C54C73FBB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586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C60E-2F58-F2DC-0816-3F17FD77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recruiting in the spring!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81DB7-5340-B279-A50D-065736B8E9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3FEF91-78F6-5C3F-9000-F46287688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7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270" name="Rectangle 7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9271" name="Rectangle 7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272" name="Rectangle 7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8952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/>
              <a:t>Conducting a Successful Recruitment Table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72540" y="4438018"/>
            <a:ext cx="3969689" cy="1543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Have you ever </a:t>
            </a:r>
            <a:b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seen this…?</a:t>
            </a:r>
          </a:p>
        </p:txBody>
      </p:sp>
      <p:sp>
        <p:nvSpPr>
          <p:cNvPr id="139273" name="Rectangle 7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571F8D6-C19D-455E-95B4-4E9321F8316D}"/>
              </a:ext>
            </a:extLst>
          </p:cNvPr>
          <p:cNvSpPr txBox="1">
            <a:spLocks/>
          </p:cNvSpPr>
          <p:nvPr/>
        </p:nvSpPr>
        <p:spPr>
          <a:xfrm>
            <a:off x="1" y="6096000"/>
            <a:ext cx="121920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318254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C60E-2F58-F2DC-0816-3F17FD77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recruiting in the spring!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DC9F4446-E96F-9E89-9251-98B0A637B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112308"/>
            <a:ext cx="3475038" cy="463338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6FC90C-6734-F124-CCDE-665E05672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C60E-2F58-F2DC-0816-3F17FD77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recruiting in the spring!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DC9F4446-E96F-9E89-9251-98B0A637B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112308"/>
            <a:ext cx="3475038" cy="4633384"/>
          </a:xfrm>
        </p:spPr>
      </p:pic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70DA446-E0FC-6B15-6764-9BE64E735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40" y="1732788"/>
            <a:ext cx="4511041" cy="3383280"/>
          </a:xfrm>
        </p:spPr>
      </p:pic>
    </p:spTree>
    <p:extLst>
      <p:ext uri="{BB962C8B-B14F-4D97-AF65-F5344CB8AC3E}">
        <p14:creationId xmlns:p14="http://schemas.microsoft.com/office/powerpoint/2010/main" val="426535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1A014A-42F8-DE06-1934-23E1F5BA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ideas??</a:t>
            </a:r>
          </a:p>
        </p:txBody>
      </p:sp>
      <p:pic>
        <p:nvPicPr>
          <p:cNvPr id="8" name="Content Placeholder 7" descr="Hanging light bulbs in a dark room with one lightbulb lit">
            <a:extLst>
              <a:ext uri="{FF2B5EF4-FFF2-40B4-BE49-F238E27FC236}">
                <a16:creationId xmlns:a16="http://schemas.microsoft.com/office/drawing/2014/main" id="{F26850A9-F067-AF66-D438-9DBD6679E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47558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212765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Content Placeholder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0B06660-75A1-464B-A87E-F52FCFFF0F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36" r="-1" b="-1"/>
          <a:stretch/>
        </p:blipFill>
        <p:spPr>
          <a:xfrm>
            <a:off x="10980" y="0"/>
            <a:ext cx="12188932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0AE17-BC84-4B42-9578-BC32FF9A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55903"/>
            <a:ext cx="3685070" cy="5334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b="1" spc="-100" dirty="0"/>
              <a:t>Q&amp;A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B48C8-4F7C-4B11-99C9-52237A5EA615}"/>
              </a:ext>
            </a:extLst>
          </p:cNvPr>
          <p:cNvSpPr txBox="1"/>
          <p:nvPr/>
        </p:nvSpPr>
        <p:spPr>
          <a:xfrm rot="5400000">
            <a:off x="11241708" y="4842824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tooltip="http://www.thinkinghumanity.com/2015/08/40-questions-that-will-quiet-your-mi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4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0AE17-BC84-4B42-9578-BC32FF9A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7"/>
            <a:ext cx="6819050" cy="4398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br>
              <a:rPr lang="en-US"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spc="-100" dirty="0">
                <a:hlinkClick r:id="rId2"/>
              </a:rPr>
              <a:t>www.DaveGonzoKelly.com</a:t>
            </a:r>
            <a:br>
              <a:rPr lang="en-US" sz="4000" spc="-100" dirty="0"/>
            </a:br>
            <a:r>
              <a:rPr lang="en-US" sz="4000" spc="-100" dirty="0">
                <a:hlinkClick r:id="rId3"/>
              </a:rPr>
              <a:t>DaveKelly@GonzoSpeaks.com</a:t>
            </a:r>
            <a:br>
              <a:rPr lang="en-US" sz="4000" spc="-100" dirty="0"/>
            </a:br>
            <a:r>
              <a:rPr lang="en-US" sz="4000" spc="-100" dirty="0"/>
              <a:t>404-403-1481 Cell/Text</a:t>
            </a:r>
            <a:br>
              <a:rPr lang="en-US" sz="4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FEF24B1-E936-4C80-B861-9D1ACE80C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0138" r="14071" b="9093"/>
          <a:stretch/>
        </p:blipFill>
        <p:spPr>
          <a:xfrm>
            <a:off x="562050" y="737538"/>
            <a:ext cx="3891093" cy="537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7AEAEB-5CFA-40B3-891E-366C01B5C8A6}"/>
              </a:ext>
            </a:extLst>
          </p:cNvPr>
          <p:cNvSpPr txBox="1"/>
          <p:nvPr/>
        </p:nvSpPr>
        <p:spPr>
          <a:xfrm>
            <a:off x="696177" y="6129682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5" tooltip="http://lucciagr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BFAD811-5DFD-4F03-B6B9-1B41F9E1A92E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94732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7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270" name="Rectangle 7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9271" name="Rectangle 7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272" name="Rectangle 7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8952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/>
              <a:t>Conducting a Successful Recruitment Table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72540" y="4438018"/>
            <a:ext cx="3969689" cy="1543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Have you ever </a:t>
            </a:r>
            <a:b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seen this…?</a:t>
            </a:r>
          </a:p>
        </p:txBody>
      </p:sp>
      <p:pic>
        <p:nvPicPr>
          <p:cNvPr id="4" name="Picture 4" descr="100_0022">
            <a:extLst>
              <a:ext uri="{FF2B5EF4-FFF2-40B4-BE49-F238E27FC236}">
                <a16:creationId xmlns:a16="http://schemas.microsoft.com/office/drawing/2014/main" id="{9E0E8B99-5AEE-412E-897C-73F0847FB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-1" b="-1"/>
          <a:stretch/>
        </p:blipFill>
        <p:spPr bwMode="auto">
          <a:xfrm>
            <a:off x="5423869" y="759599"/>
            <a:ext cx="5760813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Rectangle 7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E7263FE-56B3-436C-AE72-6B97EEA84F19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26673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758952"/>
            <a:ext cx="3685070" cy="52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800" spc="-100" dirty="0"/>
              <a:t>Conducting </a:t>
            </a:r>
            <a:br>
              <a:rPr lang="en-US" sz="4800" spc="-100" dirty="0"/>
            </a:br>
            <a:r>
              <a:rPr lang="en-US" sz="4800" spc="-100" dirty="0"/>
              <a:t>a Successful Recruitment Table</a:t>
            </a:r>
          </a:p>
        </p:txBody>
      </p:sp>
      <p:pic>
        <p:nvPicPr>
          <p:cNvPr id="149508" name="Picture 4" descr="100_00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r="125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5B9F157-14F1-4908-9A0F-58ADD775467E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39650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3" name="Rectangle 8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Conducting a Successful  Recruitment Session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FFFFFF"/>
                </a:solidFill>
              </a:rPr>
              <a:t>No </a:t>
            </a:r>
            <a:r>
              <a:rPr lang="en-US" sz="2200" b="1" u="sng" dirty="0">
                <a:solidFill>
                  <a:srgbClr val="FFFF00"/>
                </a:solidFill>
              </a:rPr>
              <a:t>chairs</a:t>
            </a:r>
            <a:r>
              <a:rPr lang="en-US" sz="2200" dirty="0">
                <a:solidFill>
                  <a:srgbClr val="FFFFFF"/>
                </a:solidFill>
              </a:rPr>
              <a:t>!</a:t>
            </a:r>
          </a:p>
          <a:p>
            <a:pPr>
              <a:buFont typeface="+mj-lt"/>
              <a:buAutoNum type="arabicPeriod"/>
            </a:pPr>
            <a:r>
              <a:rPr lang="en-US" sz="2200" b="1" u="sng" dirty="0">
                <a:solidFill>
                  <a:srgbClr val="FFFF00"/>
                </a:solidFill>
              </a:rPr>
              <a:t>Show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b="1" u="sng" dirty="0">
                <a:solidFill>
                  <a:srgbClr val="FFFF00"/>
                </a:solidFill>
              </a:rPr>
              <a:t>off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your club (tri-boards, scrapbooks, videos).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FFFFFF"/>
                </a:solidFill>
              </a:rPr>
              <a:t>Wear proper </a:t>
            </a:r>
            <a:r>
              <a:rPr lang="en-US" sz="2200" b="1" u="sng" dirty="0">
                <a:solidFill>
                  <a:srgbClr val="FFFF00"/>
                </a:solidFill>
              </a:rPr>
              <a:t>attire</a:t>
            </a:r>
            <a:r>
              <a:rPr lang="en-US" sz="2200" dirty="0">
                <a:solidFill>
                  <a:srgbClr val="FFFFFF"/>
                </a:solidFill>
              </a:rPr>
              <a:t> (t-shirts) or a </a:t>
            </a:r>
            <a:r>
              <a:rPr lang="en-US" sz="2200" b="1" u="sng" dirty="0">
                <a:solidFill>
                  <a:srgbClr val="FFFF00"/>
                </a:solidFill>
              </a:rPr>
              <a:t>coordinated</a:t>
            </a:r>
            <a:r>
              <a:rPr lang="en-US" sz="2200" dirty="0">
                <a:solidFill>
                  <a:srgbClr val="FFFFFF"/>
                </a:solidFill>
              </a:rPr>
              <a:t> look.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FFFFFF"/>
                </a:solidFill>
              </a:rPr>
              <a:t>Several </a:t>
            </a:r>
            <a:r>
              <a:rPr lang="en-US" sz="2200" b="1" u="sng" dirty="0">
                <a:solidFill>
                  <a:srgbClr val="FFFF00"/>
                </a:solidFill>
              </a:rPr>
              <a:t>members</a:t>
            </a:r>
            <a:r>
              <a:rPr lang="en-US" sz="2200" dirty="0">
                <a:solidFill>
                  <a:srgbClr val="FFFFFF"/>
                </a:solidFill>
              </a:rPr>
              <a:t> should participate. </a:t>
            </a:r>
            <a:r>
              <a:rPr lang="en-US" sz="2200" dirty="0">
                <a:solidFill>
                  <a:srgbClr val="00B050"/>
                </a:solidFill>
              </a:rPr>
              <a:t>(at least 3)</a:t>
            </a:r>
            <a:endParaRPr lang="en-US" sz="2200" dirty="0">
              <a:solidFill>
                <a:srgbClr val="FFFFFF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FFFFFF"/>
                </a:solidFill>
              </a:rPr>
              <a:t>Have a defining </a:t>
            </a:r>
            <a:r>
              <a:rPr lang="en-US" sz="2200" b="1" u="sng" dirty="0">
                <a:solidFill>
                  <a:srgbClr val="FFFF00"/>
                </a:solidFill>
              </a:rPr>
              <a:t>statement</a:t>
            </a:r>
            <a:r>
              <a:rPr lang="en-US" sz="2200" dirty="0">
                <a:solidFill>
                  <a:srgbClr val="FFFFFF"/>
                </a:solidFill>
              </a:rPr>
              <a:t> or question: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	(write yours in the space provided)</a:t>
            </a:r>
          </a:p>
        </p:txBody>
      </p:sp>
      <p:pic>
        <p:nvPicPr>
          <p:cNvPr id="23" name="Picture 2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AD5C652-8FA3-413E-9A96-FA187F2F8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221" t="669" r="37910" b="-668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3F5BB-0328-42C5-B740-CAD652C9880B}"/>
              </a:ext>
            </a:extLst>
          </p:cNvPr>
          <p:cNvSpPr txBox="1"/>
          <p:nvPr/>
        </p:nvSpPr>
        <p:spPr>
          <a:xfrm>
            <a:off x="9775130" y="6180392"/>
            <a:ext cx="223009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hilo.hawaii.edu/chancellor/stories/2019/11/06/event-for-high-school-students-of-pacific-islander-herit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B3075B-30D4-4E54-9BFD-7631AE192162}"/>
              </a:ext>
            </a:extLst>
          </p:cNvPr>
          <p:cNvSpPr txBox="1"/>
          <p:nvPr/>
        </p:nvSpPr>
        <p:spPr>
          <a:xfrm>
            <a:off x="7545032" y="6180392"/>
            <a:ext cx="223009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hilo.hawaii.edu/chancellor/stories/2019/11/06/event-for-high-school-students-of-pacific-islander-herit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207D7171-0C4C-480F-8839-4ABAE97250CA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9288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3" name="Rectangle 7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Elements of a Successful Recruitment Session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Sign-up sheet information – Use </a:t>
            </a:r>
            <a:r>
              <a:rPr lang="en-US" sz="2000" b="1" u="sng" dirty="0">
                <a:solidFill>
                  <a:srgbClr val="FFFF00"/>
                </a:solidFill>
              </a:rPr>
              <a:t>sheets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b="1" u="sng" dirty="0">
                <a:solidFill>
                  <a:srgbClr val="FFFF00"/>
                </a:solidFill>
              </a:rPr>
              <a:t>tablets</a:t>
            </a:r>
            <a:r>
              <a:rPr lang="en-US" sz="2000" dirty="0">
                <a:solidFill>
                  <a:srgbClr val="FFFFFF"/>
                </a:solidFill>
              </a:rPr>
              <a:t>, or</a:t>
            </a:r>
            <a:r>
              <a:rPr lang="en-US" sz="2000" b="1" u="sng" dirty="0">
                <a:solidFill>
                  <a:srgbClr val="FFFF00"/>
                </a:solidFill>
              </a:rPr>
              <a:t> QR Codes</a:t>
            </a:r>
            <a:r>
              <a:rPr lang="en-US" sz="2000" dirty="0">
                <a:solidFill>
                  <a:srgbClr val="FFFFFF"/>
                </a:solidFill>
              </a:rPr>
              <a:t> to a Google Doc or similar platform. Get this info: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FFFFFF"/>
                </a:solidFill>
              </a:rPr>
              <a:t>Student </a:t>
            </a:r>
            <a:r>
              <a:rPr lang="en-US" sz="2000" b="1" u="sng" dirty="0">
                <a:solidFill>
                  <a:srgbClr val="FFFF00"/>
                </a:solidFill>
              </a:rPr>
              <a:t>name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b="1" u="sng" dirty="0">
                <a:solidFill>
                  <a:srgbClr val="FFFF00"/>
                </a:solidFill>
              </a:rPr>
              <a:t>Class</a:t>
            </a:r>
            <a:r>
              <a:rPr lang="en-US" sz="2000" dirty="0">
                <a:solidFill>
                  <a:srgbClr val="FFFFFF"/>
                </a:solidFill>
              </a:rPr>
              <a:t> Status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b="1" u="sng" dirty="0">
                <a:solidFill>
                  <a:srgbClr val="FFFF00"/>
                </a:solidFill>
              </a:rPr>
              <a:t>Phone</a:t>
            </a:r>
            <a:r>
              <a:rPr lang="en-US" sz="2000" dirty="0">
                <a:solidFill>
                  <a:srgbClr val="FFFFFF"/>
                </a:solidFill>
              </a:rPr>
              <a:t> number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b="1" u="sng" dirty="0">
                <a:solidFill>
                  <a:srgbClr val="FFFF00"/>
                </a:solidFill>
              </a:rPr>
              <a:t>E-mail</a:t>
            </a:r>
            <a:r>
              <a:rPr lang="en-US" sz="2000" b="1" u="sng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address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FFFFFF"/>
                </a:solidFill>
              </a:rPr>
              <a:t>Areas of </a:t>
            </a:r>
            <a:r>
              <a:rPr lang="en-US" sz="2000" b="1" u="sng" dirty="0">
                <a:solidFill>
                  <a:srgbClr val="FFFF00"/>
                </a:solidFill>
              </a:rPr>
              <a:t>interest</a:t>
            </a:r>
          </a:p>
          <a:p>
            <a:pPr marL="919162" lvl="1" indent="-457200">
              <a:buFont typeface="+mj-lt"/>
              <a:buAutoNum type="alphaLcPeriod"/>
            </a:pPr>
            <a:r>
              <a:rPr lang="en-US" sz="2000" b="1" u="sng" dirty="0">
                <a:solidFill>
                  <a:srgbClr val="FFFF00"/>
                </a:solidFill>
              </a:rPr>
              <a:t>Pens</a:t>
            </a:r>
            <a:r>
              <a:rPr lang="en-US" sz="20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3" name="Picture 2" descr="A picture containing colorful, plastic, table, small&#10;&#10;Description automatically generated">
            <a:extLst>
              <a:ext uri="{FF2B5EF4-FFF2-40B4-BE49-F238E27FC236}">
                <a16:creationId xmlns:a16="http://schemas.microsoft.com/office/drawing/2014/main" id="{CD02D214-36E9-4071-9EA2-66F102746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02" r="21839"/>
          <a:stretch/>
        </p:blipFill>
        <p:spPr>
          <a:xfrm>
            <a:off x="7552944" y="758960"/>
            <a:ext cx="3778286" cy="5330636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885B0-D97F-4A17-872F-D044A44CABBC}"/>
              </a:ext>
            </a:extLst>
          </p:cNvPr>
          <p:cNvSpPr txBox="1"/>
          <p:nvPr/>
        </p:nvSpPr>
        <p:spPr>
          <a:xfrm>
            <a:off x="7552944" y="6099040"/>
            <a:ext cx="2529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://goldintheclouds-faith.blogspot.com/2012_06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6C4E07B-140C-4EF1-951F-84AF9464F354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39063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7" name="Rectangle 7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30AEC45-E6ED-48A9-8B26-CC32EAE83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Elements of a Successful Recruitment Session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35B7691-F675-4284-939E-C12C31DF8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248" y="2510394"/>
            <a:ext cx="6451109" cy="3579191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buFont typeface="+mj-lt"/>
              <a:buAutoNum type="arabicPeriod" startAt="2"/>
            </a:pPr>
            <a:r>
              <a:rPr lang="en-US" sz="2200" dirty="0">
                <a:solidFill>
                  <a:srgbClr val="FFFFFF"/>
                </a:solidFill>
              </a:rPr>
              <a:t>Create and informational </a:t>
            </a:r>
            <a:r>
              <a:rPr lang="en-US" sz="2200" b="1" u="sng" dirty="0">
                <a:solidFill>
                  <a:srgbClr val="FFFF00"/>
                </a:solidFill>
              </a:rPr>
              <a:t>flyer.</a:t>
            </a:r>
            <a:r>
              <a:rPr lang="en-US" sz="2200" dirty="0">
                <a:solidFill>
                  <a:srgbClr val="FFFFFF"/>
                </a:solidFill>
              </a:rPr>
              <a:t> It should contain the following: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b="1" u="sng" dirty="0">
                <a:solidFill>
                  <a:srgbClr val="FFFF00"/>
                </a:solidFill>
              </a:rPr>
              <a:t>Description</a:t>
            </a:r>
            <a:r>
              <a:rPr lang="en-US" sz="2200" dirty="0">
                <a:solidFill>
                  <a:srgbClr val="FFFFFF"/>
                </a:solidFill>
              </a:rPr>
              <a:t> of the organization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>
                <a:solidFill>
                  <a:srgbClr val="FFFFFF"/>
                </a:solidFill>
              </a:rPr>
              <a:t>List of activities, programs, and </a:t>
            </a:r>
            <a:r>
              <a:rPr lang="en-US" sz="2200" b="1" u="sng" dirty="0">
                <a:solidFill>
                  <a:srgbClr val="FFFF00"/>
                </a:solidFill>
              </a:rPr>
              <a:t>ways</a:t>
            </a:r>
            <a:r>
              <a:rPr lang="en-US" sz="2200" dirty="0">
                <a:solidFill>
                  <a:srgbClr val="FFFFFF"/>
                </a:solidFill>
              </a:rPr>
              <a:t> to be involved.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>
                <a:solidFill>
                  <a:srgbClr val="FFFFFF"/>
                </a:solidFill>
              </a:rPr>
              <a:t>List of typical </a:t>
            </a:r>
            <a:r>
              <a:rPr lang="en-US" sz="2200" b="1" u="sng" dirty="0">
                <a:solidFill>
                  <a:srgbClr val="FFFF00"/>
                </a:solidFill>
              </a:rPr>
              <a:t>members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>
                <a:solidFill>
                  <a:srgbClr val="FFFFFF"/>
                </a:solidFill>
              </a:rPr>
              <a:t>List of </a:t>
            </a:r>
            <a:r>
              <a:rPr lang="en-US" sz="2200" b="1" u="sng" dirty="0">
                <a:solidFill>
                  <a:srgbClr val="FFFF00"/>
                </a:solidFill>
              </a:rPr>
              <a:t>contacts</a:t>
            </a:r>
            <a:r>
              <a:rPr lang="en-US" sz="2200" dirty="0">
                <a:solidFill>
                  <a:srgbClr val="FFFFFF"/>
                </a:solidFill>
              </a:rPr>
              <a:t> within the organization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(including the advisor)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b="1" u="sng" dirty="0">
                <a:solidFill>
                  <a:srgbClr val="FFFF00"/>
                </a:solidFill>
              </a:rPr>
              <a:t>Web-site/social media</a:t>
            </a:r>
            <a:r>
              <a:rPr lang="en-US" sz="2200" dirty="0">
                <a:solidFill>
                  <a:srgbClr val="FFFFFF"/>
                </a:solidFill>
              </a:rPr>
              <a:t> addresses</a:t>
            </a:r>
          </a:p>
          <a:p>
            <a:pPr marL="919162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>
                <a:solidFill>
                  <a:srgbClr val="FFFFFF"/>
                </a:solidFill>
              </a:rPr>
              <a:t>Meeting </a:t>
            </a:r>
            <a:r>
              <a:rPr lang="en-US" sz="2200" b="1" u="sng" dirty="0">
                <a:solidFill>
                  <a:srgbClr val="FFFF00"/>
                </a:solidFill>
              </a:rPr>
              <a:t>day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b="1" u="sng" dirty="0">
                <a:solidFill>
                  <a:srgbClr val="FFFF00"/>
                </a:solidFill>
              </a:rPr>
              <a:t>time</a:t>
            </a:r>
            <a:r>
              <a:rPr lang="en-US" sz="2200" dirty="0">
                <a:solidFill>
                  <a:srgbClr val="FFFFFF"/>
                </a:solidFill>
              </a:rPr>
              <a:t>, and place/platform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306E63-5D75-4DAD-B7C1-770C2648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532" r="29599" b="1"/>
          <a:stretch/>
        </p:blipFill>
        <p:spPr>
          <a:xfrm>
            <a:off x="7552944" y="758969"/>
            <a:ext cx="3778286" cy="5330617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4F774-082C-42C5-9DE6-CCA2F15B1C76}"/>
              </a:ext>
            </a:extLst>
          </p:cNvPr>
          <p:cNvSpPr txBox="1"/>
          <p:nvPr/>
        </p:nvSpPr>
        <p:spPr>
          <a:xfrm>
            <a:off x="7552944" y="6099031"/>
            <a:ext cx="2513830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www.peoplematters.in/news/hiring/52-employees-say-recruiters-to-prefer-experienced-professionals-over-millennials-survey-241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5EAFD169-6AAB-49A2-A774-239D1F55F169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4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427" name="Rectangle 14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0428" name="Rectangle 14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0429" name="Rectangle 14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DDB1E-156E-409F-A2F7-80F249BA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952"/>
            <a:ext cx="3718937" cy="5330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spc="-100" dirty="0"/>
              <a:t>Sample Information </a:t>
            </a:r>
            <a:br>
              <a:rPr lang="en-US" sz="4600" spc="-100" dirty="0"/>
            </a:br>
            <a:r>
              <a:rPr lang="en-US" sz="4600" spc="-100" dirty="0"/>
              <a:t>Flyer</a:t>
            </a:r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FA9E5327-F5CA-45EF-8905-B1F34B26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691" y="631996"/>
            <a:ext cx="4642228" cy="5594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Rectangle 14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E6619E9-B1C0-468D-BC89-22E6582D95C8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DDB1E-156E-409F-A2F7-80F249BA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952"/>
            <a:ext cx="4032629" cy="5330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spc="-100" dirty="0"/>
              <a:t>Sample Information </a:t>
            </a:r>
            <a:br>
              <a:rPr lang="en-US" sz="4600" spc="-100" dirty="0"/>
            </a:br>
            <a:r>
              <a:rPr lang="en-US" sz="4600" spc="-100" dirty="0"/>
              <a:t>Flyer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2A6EEDB-6BA0-4D4D-BD02-3E5C83BF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216" y="759599"/>
            <a:ext cx="5626118" cy="533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D1300C6-9A7C-403E-8020-7C97DD781F9B}"/>
              </a:ext>
            </a:extLst>
          </p:cNvPr>
          <p:cNvSpPr txBox="1">
            <a:spLocks/>
          </p:cNvSpPr>
          <p:nvPr/>
        </p:nvSpPr>
        <p:spPr>
          <a:xfrm>
            <a:off x="0" y="6099047"/>
            <a:ext cx="12218937" cy="761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9273098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335B"/>
      </a:accent1>
      <a:accent2>
        <a:srgbClr val="00875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829</Words>
  <Application>Microsoft Office PowerPoint</Application>
  <PresentationFormat>Widescreen</PresentationFormat>
  <Paragraphs>117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Wingdings 2</vt:lpstr>
      <vt:lpstr>Frame</vt:lpstr>
      <vt:lpstr>Closing the Sale: Recruiting a Ton  of Members  2025 APCA Nationals</vt:lpstr>
      <vt:lpstr>Conducting a Successful Recruitment Table</vt:lpstr>
      <vt:lpstr>Conducting a Successful Recruitment Table</vt:lpstr>
      <vt:lpstr>Conducting  a Successful Recruitment Table</vt:lpstr>
      <vt:lpstr>Conducting a Successful  Recruitment Session</vt:lpstr>
      <vt:lpstr>Elements of a Successful Recruitment Session</vt:lpstr>
      <vt:lpstr>Elements of a Successful Recruitment Session</vt:lpstr>
      <vt:lpstr>Sample Information  Flyer</vt:lpstr>
      <vt:lpstr>Sample Information  Flyer</vt:lpstr>
      <vt:lpstr>Elements of a Successful Table</vt:lpstr>
      <vt:lpstr>Elements of a Successful Table</vt:lpstr>
      <vt:lpstr>Follow-Up on the  Recruitment Session</vt:lpstr>
      <vt:lpstr>The Informational Meeting</vt:lpstr>
      <vt:lpstr>Successful Informational Meetings</vt:lpstr>
      <vt:lpstr>Successful Informational Meetings</vt:lpstr>
      <vt:lpstr>Successful Informational Meetings</vt:lpstr>
      <vt:lpstr>Membership Invitation Program</vt:lpstr>
      <vt:lpstr>Think Outside the Box</vt:lpstr>
      <vt:lpstr>Don’t forget about recruiting in the spring!</vt:lpstr>
      <vt:lpstr>Don’t forget about recruiting in the spring!</vt:lpstr>
      <vt:lpstr>Don’t forget about recruiting in the spring!</vt:lpstr>
      <vt:lpstr>Other ideas??</vt:lpstr>
      <vt:lpstr>Q&amp;A</vt:lpstr>
      <vt:lpstr>Thank you!  www.DaveGonzoKelly.com DaveKelly@GonzoSpeaks.com 404-403-1481 Cell/Text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Kelly</dc:creator>
  <cp:lastModifiedBy>Dave Kelly</cp:lastModifiedBy>
  <cp:revision>5</cp:revision>
  <dcterms:created xsi:type="dcterms:W3CDTF">2021-08-23T19:14:25Z</dcterms:created>
  <dcterms:modified xsi:type="dcterms:W3CDTF">2025-03-07T14:51:23Z</dcterms:modified>
</cp:coreProperties>
</file>