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44"/>
  </p:notesMasterIdLst>
  <p:sldIdLst>
    <p:sldId id="850" r:id="rId3"/>
    <p:sldId id="611" r:id="rId4"/>
    <p:sldId id="851" r:id="rId5"/>
    <p:sldId id="304" r:id="rId6"/>
    <p:sldId id="612" r:id="rId7"/>
    <p:sldId id="308" r:id="rId8"/>
    <p:sldId id="305" r:id="rId9"/>
    <p:sldId id="613" r:id="rId10"/>
    <p:sldId id="678" r:id="rId11"/>
    <p:sldId id="852" r:id="rId12"/>
    <p:sldId id="614" r:id="rId13"/>
    <p:sldId id="306" r:id="rId14"/>
    <p:sldId id="307" r:id="rId15"/>
    <p:sldId id="312" r:id="rId16"/>
    <p:sldId id="313" r:id="rId17"/>
    <p:sldId id="314" r:id="rId18"/>
    <p:sldId id="315" r:id="rId19"/>
    <p:sldId id="316" r:id="rId20"/>
    <p:sldId id="317" r:id="rId21"/>
    <p:sldId id="675" r:id="rId22"/>
    <p:sldId id="674" r:id="rId23"/>
    <p:sldId id="760" r:id="rId24"/>
    <p:sldId id="676" r:id="rId25"/>
    <p:sldId id="853" r:id="rId26"/>
    <p:sldId id="854" r:id="rId27"/>
    <p:sldId id="846" r:id="rId28"/>
    <p:sldId id="266" r:id="rId29"/>
    <p:sldId id="848" r:id="rId30"/>
    <p:sldId id="809" r:id="rId31"/>
    <p:sldId id="320" r:id="rId32"/>
    <p:sldId id="321" r:id="rId33"/>
    <p:sldId id="322" r:id="rId34"/>
    <p:sldId id="323" r:id="rId35"/>
    <p:sldId id="324" r:id="rId36"/>
    <p:sldId id="325" r:id="rId37"/>
    <p:sldId id="654" r:id="rId38"/>
    <p:sldId id="309" r:id="rId39"/>
    <p:sldId id="310" r:id="rId40"/>
    <p:sldId id="311" r:id="rId41"/>
    <p:sldId id="844" r:id="rId42"/>
    <p:sldId id="84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201FB-D9B8-47AC-BB5B-EF2A8E51387F}" v="3" dt="2020-09-10T16:42:30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  <p:guide orient="horz"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Kelly" userId="52084c2d4f625cee" providerId="LiveId" clId="{2EF201FB-D9B8-47AC-BB5B-EF2A8E51387F}"/>
    <pc:docChg chg="undo custSel mod modSld">
      <pc:chgData name="Dave Kelly" userId="52084c2d4f625cee" providerId="LiveId" clId="{2EF201FB-D9B8-47AC-BB5B-EF2A8E51387F}" dt="2020-09-10T16:42:41.322" v="866" actId="1076"/>
      <pc:docMkLst>
        <pc:docMk/>
      </pc:docMkLst>
      <pc:sldChg chg="modSp mod">
        <pc:chgData name="Dave Kelly" userId="52084c2d4f625cee" providerId="LiveId" clId="{2EF201FB-D9B8-47AC-BB5B-EF2A8E51387F}" dt="2020-09-10T16:30:12.333" v="219" actId="6549"/>
        <pc:sldMkLst>
          <pc:docMk/>
          <pc:sldMk cId="1868512213" sldId="613"/>
        </pc:sldMkLst>
        <pc:spChg chg="mod">
          <ac:chgData name="Dave Kelly" userId="52084c2d4f625cee" providerId="LiveId" clId="{2EF201FB-D9B8-47AC-BB5B-EF2A8E51387F}" dt="2020-09-10T16:30:12.333" v="219" actId="6549"/>
          <ac:spMkLst>
            <pc:docMk/>
            <pc:sldMk cId="1868512213" sldId="613"/>
            <ac:spMk id="2" creationId="{B626215D-35B7-4A21-9B56-A81BBB63B1C2}"/>
          </ac:spMkLst>
        </pc:spChg>
        <pc:spChg chg="mod">
          <ac:chgData name="Dave Kelly" userId="52084c2d4f625cee" providerId="LiveId" clId="{2EF201FB-D9B8-47AC-BB5B-EF2A8E51387F}" dt="2020-09-10T16:28:06.941" v="132" actId="1076"/>
          <ac:spMkLst>
            <pc:docMk/>
            <pc:sldMk cId="1868512213" sldId="613"/>
            <ac:spMk id="22" creationId="{D0833EB6-5794-4B46-9C1B-8F0B6E65645E}"/>
          </ac:spMkLst>
        </pc:spChg>
      </pc:sldChg>
      <pc:sldChg chg="addSp delSp modSp mod">
        <pc:chgData name="Dave Kelly" userId="52084c2d4f625cee" providerId="LiveId" clId="{2EF201FB-D9B8-47AC-BB5B-EF2A8E51387F}" dt="2020-09-10T16:42:41.322" v="866" actId="1076"/>
        <pc:sldMkLst>
          <pc:docMk/>
          <pc:sldMk cId="2775581145" sldId="614"/>
        </pc:sldMkLst>
        <pc:spChg chg="mod">
          <ac:chgData name="Dave Kelly" userId="52084c2d4f625cee" providerId="LiveId" clId="{2EF201FB-D9B8-47AC-BB5B-EF2A8E51387F}" dt="2020-09-10T16:35:11.744" v="525" actId="20577"/>
          <ac:spMkLst>
            <pc:docMk/>
            <pc:sldMk cId="2775581145" sldId="614"/>
            <ac:spMk id="2" creationId="{B626215D-35B7-4A21-9B56-A81BBB63B1C2}"/>
          </ac:spMkLst>
        </pc:spChg>
        <pc:spChg chg="mod">
          <ac:chgData name="Dave Kelly" userId="52084c2d4f625cee" providerId="LiveId" clId="{2EF201FB-D9B8-47AC-BB5B-EF2A8E51387F}" dt="2020-09-10T16:37:41.300" v="858" actId="20577"/>
          <ac:spMkLst>
            <pc:docMk/>
            <pc:sldMk cId="2775581145" sldId="614"/>
            <ac:spMk id="3" creationId="{DE66873B-77EB-4065-878A-4B8A35B2E900}"/>
          </ac:spMkLst>
        </pc:spChg>
        <pc:spChg chg="del">
          <ac:chgData name="Dave Kelly" userId="52084c2d4f625cee" providerId="LiveId" clId="{2EF201FB-D9B8-47AC-BB5B-EF2A8E51387F}" dt="2020-09-10T16:42:30.280" v="864" actId="14826"/>
          <ac:spMkLst>
            <pc:docMk/>
            <pc:sldMk cId="2775581145" sldId="614"/>
            <ac:spMk id="10" creationId="{01A3B730-A5FA-4139-ADFF-5F1366238E65}"/>
          </ac:spMkLst>
        </pc:spChg>
        <pc:spChg chg="del">
          <ac:chgData name="Dave Kelly" userId="52084c2d4f625cee" providerId="LiveId" clId="{2EF201FB-D9B8-47AC-BB5B-EF2A8E51387F}" dt="2020-09-10T16:39:52.481" v="859" actId="14826"/>
          <ac:spMkLst>
            <pc:docMk/>
            <pc:sldMk cId="2775581145" sldId="614"/>
            <ac:spMk id="13" creationId="{BB9099E3-FBCF-491A-9275-20DE9233057F}"/>
          </ac:spMkLst>
        </pc:spChg>
        <pc:spChg chg="add del">
          <ac:chgData name="Dave Kelly" userId="52084c2d4f625cee" providerId="LiveId" clId="{2EF201FB-D9B8-47AC-BB5B-EF2A8E51387F}" dt="2020-09-10T16:42:17.509" v="862" actId="21"/>
          <ac:spMkLst>
            <pc:docMk/>
            <pc:sldMk cId="2775581145" sldId="614"/>
            <ac:spMk id="19" creationId="{9AD1389A-1B0C-4CE1-B954-FC7A32064316}"/>
          </ac:spMkLst>
        </pc:spChg>
        <pc:picChg chg="mod">
          <ac:chgData name="Dave Kelly" userId="52084c2d4f625cee" providerId="LiveId" clId="{2EF201FB-D9B8-47AC-BB5B-EF2A8E51387F}" dt="2020-09-10T16:42:37.095" v="865" actId="1076"/>
          <ac:picMkLst>
            <pc:docMk/>
            <pc:sldMk cId="2775581145" sldId="614"/>
            <ac:picMk id="7" creationId="{F437102D-CF5A-48AB-AD68-C7EDB6B1D84A}"/>
          </ac:picMkLst>
        </pc:picChg>
        <pc:picChg chg="mod">
          <ac:chgData name="Dave Kelly" userId="52084c2d4f625cee" providerId="LiveId" clId="{2EF201FB-D9B8-47AC-BB5B-EF2A8E51387F}" dt="2020-09-10T16:42:41.322" v="866" actId="1076"/>
          <ac:picMkLst>
            <pc:docMk/>
            <pc:sldMk cId="2775581145" sldId="614"/>
            <ac:picMk id="12" creationId="{43D215E8-DF03-4A03-BF04-3BFD3B9D4D9E}"/>
          </ac:picMkLst>
        </pc:picChg>
        <pc:picChg chg="add del">
          <ac:chgData name="Dave Kelly" userId="52084c2d4f625cee" providerId="LiveId" clId="{2EF201FB-D9B8-47AC-BB5B-EF2A8E51387F}" dt="2020-09-10T16:42:17.509" v="862" actId="21"/>
          <ac:picMkLst>
            <pc:docMk/>
            <pc:sldMk cId="2775581145" sldId="614"/>
            <ac:picMk id="17" creationId="{8D45E01B-79AA-4B95-9AD7-538443FFA6AA}"/>
          </ac:picMkLst>
        </pc:picChg>
      </pc:sldChg>
      <pc:sldChg chg="addSp delSp modSp mod">
        <pc:chgData name="Dave Kelly" userId="52084c2d4f625cee" providerId="LiveId" clId="{2EF201FB-D9B8-47AC-BB5B-EF2A8E51387F}" dt="2020-09-10T16:32:56.458" v="383" actId="26606"/>
        <pc:sldMkLst>
          <pc:docMk/>
          <pc:sldMk cId="1798177830" sldId="678"/>
        </pc:sldMkLst>
        <pc:spChg chg="mod">
          <ac:chgData name="Dave Kelly" userId="52084c2d4f625cee" providerId="LiveId" clId="{2EF201FB-D9B8-47AC-BB5B-EF2A8E51387F}" dt="2020-09-10T16:32:56.458" v="383" actId="26606"/>
          <ac:spMkLst>
            <pc:docMk/>
            <pc:sldMk cId="1798177830" sldId="678"/>
            <ac:spMk id="2" creationId="{B626215D-35B7-4A21-9B56-A81BBB63B1C2}"/>
          </ac:spMkLst>
        </pc:spChg>
        <pc:spChg chg="mod">
          <ac:chgData name="Dave Kelly" userId="52084c2d4f625cee" providerId="LiveId" clId="{2EF201FB-D9B8-47AC-BB5B-EF2A8E51387F}" dt="2020-09-10T16:32:56.458" v="383" actId="26606"/>
          <ac:spMkLst>
            <pc:docMk/>
            <pc:sldMk cId="1798177830" sldId="678"/>
            <ac:spMk id="3" creationId="{DE66873B-77EB-4065-878A-4B8A35B2E900}"/>
          </ac:spMkLst>
        </pc:spChg>
        <pc:spChg chg="del">
          <ac:chgData name="Dave Kelly" userId="52084c2d4f625cee" providerId="LiveId" clId="{2EF201FB-D9B8-47AC-BB5B-EF2A8E51387F}" dt="2020-09-10T16:32:48.225" v="380" actId="14826"/>
          <ac:spMkLst>
            <pc:docMk/>
            <pc:sldMk cId="1798177830" sldId="678"/>
            <ac:spMk id="6" creationId="{CADFF361-8267-43BD-9FCC-F9A886165A12}"/>
          </ac:spMkLst>
        </pc:spChg>
        <pc:spChg chg="add del">
          <ac:chgData name="Dave Kelly" userId="52084c2d4f625cee" providerId="LiveId" clId="{2EF201FB-D9B8-47AC-BB5B-EF2A8E51387F}" dt="2020-09-10T16:32:56.458" v="383" actId="26606"/>
          <ac:spMkLst>
            <pc:docMk/>
            <pc:sldMk cId="1798177830" sldId="678"/>
            <ac:spMk id="8" creationId="{F13A95FF-1A75-49AA-86AE-EED61BD0E408}"/>
          </ac:spMkLst>
        </pc:spChg>
        <pc:spChg chg="add del">
          <ac:chgData name="Dave Kelly" userId="52084c2d4f625cee" providerId="LiveId" clId="{2EF201FB-D9B8-47AC-BB5B-EF2A8E51387F}" dt="2020-09-10T16:32:56.448" v="382" actId="26606"/>
          <ac:spMkLst>
            <pc:docMk/>
            <pc:sldMk cId="1798177830" sldId="678"/>
            <ac:spMk id="13" creationId="{F13A95FF-1A75-49AA-86AE-EED61BD0E408}"/>
          </ac:spMkLst>
        </pc:spChg>
        <pc:spChg chg="add">
          <ac:chgData name="Dave Kelly" userId="52084c2d4f625cee" providerId="LiveId" clId="{2EF201FB-D9B8-47AC-BB5B-EF2A8E51387F}" dt="2020-09-10T16:32:56.458" v="383" actId="26606"/>
          <ac:spMkLst>
            <pc:docMk/>
            <pc:sldMk cId="1798177830" sldId="678"/>
            <ac:spMk id="15" creationId="{1FCF8D96-ACCE-4A38-BFE7-4D631184D16A}"/>
          </ac:spMkLst>
        </pc:spChg>
        <pc:picChg chg="mod">
          <ac:chgData name="Dave Kelly" userId="52084c2d4f625cee" providerId="LiveId" clId="{2EF201FB-D9B8-47AC-BB5B-EF2A8E51387F}" dt="2020-09-10T16:32:56.458" v="383" actId="26606"/>
          <ac:picMkLst>
            <pc:docMk/>
            <pc:sldMk cId="1798177830" sldId="678"/>
            <ac:picMk id="5" creationId="{50CA607C-F2B1-4026-8E21-2FAEC3D65044}"/>
          </ac:picMkLst>
        </pc:picChg>
      </pc:sldChg>
      <pc:sldChg chg="modSp mod">
        <pc:chgData name="Dave Kelly" userId="52084c2d4f625cee" providerId="LiveId" clId="{2EF201FB-D9B8-47AC-BB5B-EF2A8E51387F}" dt="2020-09-10T16:35:03.649" v="524" actId="1076"/>
        <pc:sldMkLst>
          <pc:docMk/>
          <pc:sldMk cId="1734773410" sldId="852"/>
        </pc:sldMkLst>
        <pc:spChg chg="mod">
          <ac:chgData name="Dave Kelly" userId="52084c2d4f625cee" providerId="LiveId" clId="{2EF201FB-D9B8-47AC-BB5B-EF2A8E51387F}" dt="2020-09-10T16:34:59.395" v="523" actId="20577"/>
          <ac:spMkLst>
            <pc:docMk/>
            <pc:sldMk cId="1734773410" sldId="852"/>
            <ac:spMk id="2" creationId="{B626215D-35B7-4A21-9B56-A81BBB63B1C2}"/>
          </ac:spMkLst>
        </pc:spChg>
        <pc:spChg chg="mod">
          <ac:chgData name="Dave Kelly" userId="52084c2d4f625cee" providerId="LiveId" clId="{2EF201FB-D9B8-47AC-BB5B-EF2A8E51387F}" dt="2020-09-10T16:35:03.649" v="524" actId="1076"/>
          <ac:spMkLst>
            <pc:docMk/>
            <pc:sldMk cId="1734773410" sldId="852"/>
            <ac:spMk id="22" creationId="{D0833EB6-5794-4B46-9C1B-8F0B6E6564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EEDC-0EA3-45EA-93F3-B008FE13DB4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68E0C-F3E3-48CD-9055-90D89832F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6F9D4F-16C5-4B1C-AB95-D00F178F17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6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b="1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6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CAC808-5E8C-402A-8B92-61F9116ADC2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C60D-F9A5-46CB-8534-43E984CC2AFD}" type="datetime4">
              <a:rPr lang="en-US"/>
              <a:pPr>
                <a:defRPr/>
              </a:pPr>
              <a:t>September 10, 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4EC02F-066A-459D-896C-35E230C27D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E4D9E3-3E6F-4912-9D64-9A32933188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56979-4DAB-4685-9CE2-1E0D45D4D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9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b="1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7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9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00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62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78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82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Slide Number Placeholder 10">
            <a:extLst>
              <a:ext uri="{FF2B5EF4-FFF2-40B4-BE49-F238E27FC236}">
                <a16:creationId xmlns:a16="http://schemas.microsoft.com/office/drawing/2014/main" id="{37D15503-7BDA-4DF7-989F-B26E3FAB6750}"/>
              </a:ext>
            </a:extLst>
          </p:cNvPr>
          <p:cNvSpPr txBox="1">
            <a:spLocks/>
          </p:cNvSpPr>
          <p:nvPr userDrawn="1"/>
        </p:nvSpPr>
        <p:spPr>
          <a:xfrm>
            <a:off x="1" y="6096000"/>
            <a:ext cx="12192000" cy="761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683138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20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5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4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2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0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1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3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F1391-1795-4CCA-8862-7B888D312DDC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84242C71-13B4-4D8E-AC5F-ADCED79D7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5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E9DC0FD7-9079-45B2-9A17-3898DD2F0B4C}"/>
              </a:ext>
            </a:extLst>
          </p:cNvPr>
          <p:cNvSpPr txBox="1">
            <a:spLocks/>
          </p:cNvSpPr>
          <p:nvPr userDrawn="1"/>
        </p:nvSpPr>
        <p:spPr>
          <a:xfrm>
            <a:off x="1" y="6096000"/>
            <a:ext cx="12192000" cy="761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272582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461963" indent="-46196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452438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376363" indent="-461963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828800" indent="-452438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290763" indent="-461963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E9DC0FD7-9079-45B2-9A17-3898DD2F0B4C}"/>
              </a:ext>
            </a:extLst>
          </p:cNvPr>
          <p:cNvSpPr txBox="1">
            <a:spLocks/>
          </p:cNvSpPr>
          <p:nvPr userDrawn="1"/>
        </p:nvSpPr>
        <p:spPr>
          <a:xfrm>
            <a:off x="1" y="6096000"/>
            <a:ext cx="12192000" cy="761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@DaveGonzoKelly</a:t>
            </a:r>
          </a:p>
        </p:txBody>
      </p:sp>
    </p:spTree>
    <p:extLst>
      <p:ext uri="{BB962C8B-B14F-4D97-AF65-F5344CB8AC3E}">
        <p14:creationId xmlns:p14="http://schemas.microsoft.com/office/powerpoint/2010/main" val="190731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461963" indent="-461963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452438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376363" indent="-461963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828800" indent="-452438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290763" indent="-461963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works.org/2011/09/07/young-people-future-ict4d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1planners.com/blank-calenda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p.stanford.edu/community/talk-farm-speaking-club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heresasthompson/2311733808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ojungiantypology.com/forum/view/thread/695-self-observation-alters-perception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ngsfromaworkaholic.com/2015/01/14/two-truths-a-lie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-equation.com/why-empowering-your-sales-team-is-good-business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s.uct.ac.za/article/-2018-08-29-student-developers-creating-societal-solution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rugal-freebies.com/2016/06/Frugal-Dog-Toys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shpsr.blogspot.com/2015/03/the-unsent-letters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publica.org/article/should-i-quarantine-because-of-coronavirus-it-depends-who-you-ask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eativecommons.org/licenses/by-nc-nd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DaveKelly@GonzoSpeaks.co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-equation.com/why-empowering-your-sales-team-is-good-business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Obama_Health_Care_Speech_to_Joint_Session_of_Congress.jpg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6.jpg"/><Relationship Id="rId12" Type="http://schemas.openxmlformats.org/officeDocument/2006/relationships/hyperlink" Target="http://www.maggiehosmcgrane.com/2010/12/sharing-is-carin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wedding-wedding-rings-rings-marry-2544405/" TargetMode="External"/><Relationship Id="rId11" Type="http://schemas.openxmlformats.org/officeDocument/2006/relationships/image" Target="../media/image38.jpg"/><Relationship Id="rId5" Type="http://schemas.openxmlformats.org/officeDocument/2006/relationships/image" Target="../media/image35.jpg"/><Relationship Id="rId10" Type="http://schemas.openxmlformats.org/officeDocument/2006/relationships/hyperlink" Target="https://www.pickpik.com/person-mud-feet-splashing-water-foot-91183" TargetMode="External"/><Relationship Id="rId4" Type="http://schemas.openxmlformats.org/officeDocument/2006/relationships/hyperlink" Target="http://treytonsposse.com/2013/04/death-robert-ethan-saylor-terrifying-down-syndrome-community/" TargetMode="External"/><Relationship Id="rId9" Type="http://schemas.openxmlformats.org/officeDocument/2006/relationships/image" Target="../media/image37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diehardbrain.blogspot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cherlund.blogspot.com/2016/09/does-anti-bloke-bias-exist-in-academia.html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ulenumberoneblog.com/2014/02/05/studying-smart-with-learning-strategies-another-way-librarians-can-help-students-succeed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works.org/what-are-the-top-10-technology-challenges-in-international-development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bit.ly/311YZyj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fabiusmaximus.com/2013/01/19/second-amendment-guns-48094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tomatokisses.deviantart.com/art/thinking-of-you-144187908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ynard/2694954997/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kathmanduk2.wordpress.com/2011/01/27/and-now-for-something-completely-different-animal-groups-part-5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lwr/6355738205/in/set-72157594159065954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dgespan.org/insights/library/organizational-effectiveness/unproductive-meetings-maybe-its-your-agenda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ybluevan/766910038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owmelibrarian.blogspot.com/2013/11/life-size-chutes-and-ladder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inghumanity.com/2015/08/40-questions-that-will-quiet-your-mind.html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DaveKelly@GonzoSpeaks.com" TargetMode="External"/><Relationship Id="rId2" Type="http://schemas.openxmlformats.org/officeDocument/2006/relationships/hyperlink" Target="http://www.davegonzokell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lucciagray.com/" TargetMode="External"/><Relationship Id="rId4" Type="http://schemas.openxmlformats.org/officeDocument/2006/relationships/image" Target="../media/image5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2014.igem.org/Team:Aalto-Helsinki/Outreach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nergy-inspiration-ideas-planet-3073847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1planners.com/blank-calenda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A5A2BA67-BF68-4F48-BAA9-1091D4FE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4190DBD-4A62-4416-ACB7-ACEC1DE3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288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9848" y="1073019"/>
            <a:ext cx="4705801" cy="3645161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4100" b="1" dirty="0"/>
              <a:t>Membership Retention: </a:t>
            </a:r>
            <a:br>
              <a:rPr lang="en-US" sz="4100" b="1" dirty="0"/>
            </a:br>
            <a:r>
              <a:rPr lang="en-US" sz="4100" b="1" dirty="0"/>
              <a:t>Keeping Students </a:t>
            </a:r>
            <a:r>
              <a:rPr lang="en-US" sz="4100" dirty="0"/>
              <a:t>Engaged in Campus Organizations</a:t>
            </a:r>
            <a:br>
              <a:rPr lang="en-US" sz="4100" dirty="0"/>
            </a:br>
            <a:br>
              <a:rPr lang="en-US" sz="4100" dirty="0"/>
            </a:br>
            <a:r>
              <a:rPr lang="en-US" sz="2700" dirty="0"/>
              <a:t>UTRGV 2020 LEAD Conference</a:t>
            </a:r>
            <a:endParaRPr lang="en-US" sz="27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708F4-5C66-4BCA-BAEF-E9B4E3952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949890"/>
            <a:ext cx="4675634" cy="914400"/>
          </a:xfrm>
        </p:spPr>
        <p:txBody>
          <a:bodyPr>
            <a:normAutofit/>
          </a:bodyPr>
          <a:lstStyle/>
          <a:p>
            <a:r>
              <a:rPr lang="en-US" sz="2400" b="1" dirty="0"/>
              <a:t>Dave Kelly</a:t>
            </a:r>
            <a:br>
              <a:rPr lang="en-US" sz="2000" b="1" dirty="0"/>
            </a:br>
            <a:r>
              <a:rPr lang="en-US" sz="2000" dirty="0"/>
              <a:t>America’s Student Leadership </a:t>
            </a:r>
            <a:r>
              <a:rPr lang="en-US" sz="2000" dirty="0" err="1"/>
              <a:t>Trainer</a:t>
            </a:r>
            <a:r>
              <a:rPr lang="en-US" sz="2000" baseline="30000" dirty="0" err="1"/>
              <a:t>sm</a:t>
            </a:r>
            <a:endParaRPr lang="en-US" sz="2000" baseline="30000" dirty="0"/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D023852-14DB-4F18-95F5-E6AAB239D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43734"/>
          <a:stretch/>
        </p:blipFill>
        <p:spPr>
          <a:xfrm>
            <a:off x="6586977" y="759599"/>
            <a:ext cx="4908848" cy="5330650"/>
          </a:xfrm>
          <a:prstGeom prst="rect">
            <a:avLst/>
          </a:prstGeom>
        </p:spPr>
      </p:pic>
      <p:sp>
        <p:nvSpPr>
          <p:cNvPr id="140" name="Rectangle 139">
            <a:extLst>
              <a:ext uri="{FF2B5EF4-FFF2-40B4-BE49-F238E27FC236}">
                <a16:creationId xmlns:a16="http://schemas.microsoft.com/office/drawing/2014/main" id="{DBF12D6D-FE37-445A-BF16-6DA1A659A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83" name="Rectangle 5"/>
          <p:cNvSpPr>
            <a:spLocks noChangeArrowheads="1"/>
          </p:cNvSpPr>
          <p:nvPr/>
        </p:nvSpPr>
        <p:spPr bwMode="auto">
          <a:xfrm>
            <a:off x="5451644" y="2510395"/>
            <a:ext cx="6451109" cy="32745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-18288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 2" pitchFamily="18" charset="2"/>
              <a:buChar char=""/>
              <a:tabLst/>
              <a:defRPr/>
            </a:pPr>
            <a:endParaRPr kumimoji="0" lang="en-US" alt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6EB19-5E3F-4F4C-BA25-B39E3BE91BA4}"/>
              </a:ext>
            </a:extLst>
          </p:cNvPr>
          <p:cNvSpPr txBox="1"/>
          <p:nvPr/>
        </p:nvSpPr>
        <p:spPr>
          <a:xfrm>
            <a:off x="9302034" y="735333"/>
            <a:ext cx="25138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www.ictworks.org/2011/09/07/young-people-future-ict4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6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0C6FA-5000-4DD0-9988-37B0FCFBF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42413" y="568712"/>
            <a:ext cx="7887562" cy="5583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26215D-35B7-4A21-9B56-A81BBB63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September 15 in history…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b="0" dirty="0"/>
              <a:t>In 1954, an iconic movie scene was filmed in which the skirt of a legendary actress was “blown-up” by a subway vent. Who was she?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Post your answers in the chat.</a:t>
            </a:r>
            <a:endParaRPr lang="en-US" sz="2400" b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873B-77EB-4065-878A-4B8A35B2E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0">
              <a:buNone/>
            </a:pPr>
            <a:r>
              <a:rPr lang="en-US" dirty="0">
                <a:solidFill>
                  <a:srgbClr val="FFFFFF"/>
                </a:solidFill>
              </a:rPr>
              <a:t>On this date in 1864, what major hub of transportation and supply lines fell to the Union Army? </a:t>
            </a:r>
          </a:p>
          <a:p>
            <a:pPr marL="3175" indent="0">
              <a:buNone/>
            </a:pPr>
            <a:r>
              <a:rPr lang="en-US" dirty="0">
                <a:solidFill>
                  <a:srgbClr val="FFFFFF"/>
                </a:solidFill>
              </a:rPr>
              <a:t>Post your guesses in the chat.</a:t>
            </a:r>
          </a:p>
          <a:p>
            <a:pPr marL="3175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3175" indent="0">
              <a:buNone/>
            </a:pPr>
            <a:endParaRPr lang="en-US" sz="1500" dirty="0">
              <a:solidFill>
                <a:srgbClr val="FFFFFF"/>
              </a:solidFill>
            </a:endParaRPr>
          </a:p>
          <a:p>
            <a:pPr marL="3175" indent="0">
              <a:buNone/>
            </a:pP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D0833EB6-5794-4B46-9C1B-8F0B6E65645E}"/>
              </a:ext>
            </a:extLst>
          </p:cNvPr>
          <p:cNvSpPr/>
          <p:nvPr/>
        </p:nvSpPr>
        <p:spPr>
          <a:xfrm>
            <a:off x="6364260" y="3596544"/>
            <a:ext cx="496711" cy="42897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8CD3C-4FAA-4D8A-95BB-FF9F9E14DE76}"/>
              </a:ext>
            </a:extLst>
          </p:cNvPr>
          <p:cNvSpPr txBox="1"/>
          <p:nvPr/>
        </p:nvSpPr>
        <p:spPr>
          <a:xfrm>
            <a:off x="3984445" y="5972670"/>
            <a:ext cx="731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hlinkClick r:id="rId3" tooltip="https://www.101planners.com/blank-calenda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bg1"/>
                </a:solidFill>
              </a:rPr>
              <a:t> by Unknown Author is licensed under </a:t>
            </a:r>
            <a:r>
              <a:rPr lang="en-US" sz="900">
                <a:solidFill>
                  <a:schemeClr val="bg1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7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6215D-35B7-4A21-9B56-A81BBB63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lang="en-US" dirty="0"/>
              <a:t>September 15 </a:t>
            </a:r>
            <a:br>
              <a:rPr lang="en-US" dirty="0"/>
            </a:br>
            <a:r>
              <a:rPr lang="en-US" dirty="0"/>
              <a:t>in history…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873B-77EB-4065-878A-4B8A35B2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9" y="2407298"/>
            <a:ext cx="3047841" cy="3498980"/>
          </a:xfrm>
        </p:spPr>
        <p:txBody>
          <a:bodyPr anchor="ctr">
            <a:normAutofit/>
          </a:bodyPr>
          <a:lstStyle/>
          <a:p>
            <a:pPr marL="3175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</a:rPr>
              <a:t>Marilyn Monroe! The movie was “The Seven Year Itch.” </a:t>
            </a:r>
          </a:p>
          <a:p>
            <a:pPr marL="3175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</a:rPr>
              <a:t>The scene infuriated her husband, baseball Hall of Famer Joe DiMaggio, who felt it was exhibitionist. The couple divorced shortly thereafter.</a:t>
            </a:r>
          </a:p>
          <a:p>
            <a:pPr marL="3175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</a:rPr>
              <a:t>The scene has been recreated in numerous films and TV shows and even a </a:t>
            </a:r>
            <a:r>
              <a:rPr lang="en-US" sz="1600">
                <a:solidFill>
                  <a:srgbClr val="FFFFFF"/>
                </a:solidFill>
              </a:rPr>
              <a:t>recent Snickers Super Bowl </a:t>
            </a:r>
            <a:r>
              <a:rPr lang="en-US" sz="1600" dirty="0">
                <a:solidFill>
                  <a:srgbClr val="FFFFFF"/>
                </a:solidFill>
              </a:rPr>
              <a:t>commercial with actor Willem Dafoe.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D215E8-DF03-4A03-BF04-3BFD3B9D4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928" y="758757"/>
            <a:ext cx="3577045" cy="5330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37102D-CF5A-48AB-AD68-C7EDB6B1D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t="2257" r="16469" b="2972"/>
          <a:stretch/>
        </p:blipFill>
        <p:spPr>
          <a:xfrm>
            <a:off x="7828296" y="758757"/>
            <a:ext cx="3799500" cy="53307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581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182137-FC73-4BA0-8D54-410D4ED5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Issues Affection Retention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95A0A17-A71F-4DFC-9F1F-00B1A34B70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628650" indent="-514350">
              <a:buClrTx/>
              <a:buFont typeface="+mj-lt"/>
              <a:buAutoNum type="alphaLcPeriod" startAt="6"/>
            </a:pPr>
            <a:r>
              <a:rPr lang="en-US" sz="2200" dirty="0"/>
              <a:t>Offer member </a:t>
            </a:r>
            <a:r>
              <a:rPr lang="en-US" sz="2200" b="1" u="sng" dirty="0"/>
              <a:t>education</a:t>
            </a:r>
            <a:r>
              <a:rPr lang="en-US" sz="2200" dirty="0"/>
              <a:t> in the form of the “membership minute”.</a:t>
            </a:r>
          </a:p>
          <a:p>
            <a:pPr marL="628650" indent="-514350">
              <a:buClrTx/>
              <a:buFont typeface="+mj-lt"/>
              <a:buAutoNum type="alphaLcPeriod" startAt="6"/>
            </a:pPr>
            <a:r>
              <a:rPr lang="en-US" sz="2200" dirty="0"/>
              <a:t>Give members an </a:t>
            </a:r>
            <a:r>
              <a:rPr lang="en-US" sz="2200" b="1" u="sng" dirty="0"/>
              <a:t>opportunity</a:t>
            </a:r>
            <a:r>
              <a:rPr lang="en-US" sz="2200" dirty="0"/>
              <a:t> to talk about what is going on with them, </a:t>
            </a:r>
            <a:r>
              <a:rPr lang="en-US" sz="2200" b="1" u="sng" dirty="0"/>
              <a:t>share</a:t>
            </a:r>
            <a:r>
              <a:rPr lang="en-US" sz="2200" dirty="0"/>
              <a:t> concerns, and </a:t>
            </a:r>
            <a:r>
              <a:rPr lang="en-US" sz="2200" b="1" u="sng" dirty="0"/>
              <a:t>express</a:t>
            </a:r>
            <a:r>
              <a:rPr lang="en-US" sz="2200" dirty="0"/>
              <a:t> how they feel.</a:t>
            </a:r>
            <a:r>
              <a:rPr lang="en-US" sz="2200" b="1" u="sng" dirty="0"/>
              <a:t> </a:t>
            </a:r>
          </a:p>
          <a:p>
            <a:pPr marL="628650" indent="-514350">
              <a:buClrTx/>
              <a:buFont typeface="+mj-lt"/>
              <a:buAutoNum type="alphaLcPeriod" startAt="6"/>
            </a:pPr>
            <a:r>
              <a:rPr lang="en-US" sz="2200" b="1" u="sng" dirty="0"/>
              <a:t>Officers</a:t>
            </a:r>
            <a:r>
              <a:rPr lang="en-US" sz="2200" dirty="0"/>
              <a:t> report on their activities and items of interest.</a:t>
            </a:r>
          </a:p>
          <a:p>
            <a:pPr marL="628650" indent="-514350">
              <a:buClrTx/>
              <a:buFont typeface="+mj-lt"/>
              <a:buAutoNum type="alphaLcPeriod" startAt="6"/>
            </a:pPr>
            <a:r>
              <a:rPr lang="en-US" sz="2200" dirty="0"/>
              <a:t>Introduce special </a:t>
            </a:r>
            <a:r>
              <a:rPr lang="en-US" sz="2200" b="1" u="sng" dirty="0"/>
              <a:t>guests</a:t>
            </a:r>
            <a:r>
              <a:rPr lang="en-US" sz="2200" dirty="0"/>
              <a:t>.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AF7B5BE-7A7E-436C-9452-B45415858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29" r="75721" b="-1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2A10ED-0E0A-4D9E-A038-69B10EBE075A}"/>
              </a:ext>
            </a:extLst>
          </p:cNvPr>
          <p:cNvSpPr txBox="1"/>
          <p:nvPr/>
        </p:nvSpPr>
        <p:spPr>
          <a:xfrm>
            <a:off x="9205454" y="5889849"/>
            <a:ext cx="22300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hlinkClick r:id="rId3" tooltip="https://cop.stanford.edu/community/talk-farm-speaking-clu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3906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5823A-8774-49D5-BBF0-3AA9E9737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Issues Affection Retention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35DC238-C2C8-4BB5-BD25-B168149F6A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628650" indent="-514350">
              <a:buClrTx/>
              <a:buFont typeface="+mj-lt"/>
              <a:buAutoNum type="alphaLcPeriod" startAt="10"/>
            </a:pPr>
            <a:r>
              <a:rPr lang="en-US" dirty="0"/>
              <a:t>Have the greeter introduce other guests and meeting </a:t>
            </a:r>
            <a:r>
              <a:rPr lang="en-US" b="1" u="sng" dirty="0"/>
              <a:t>visitors</a:t>
            </a:r>
            <a:r>
              <a:rPr lang="en-US" dirty="0"/>
              <a:t>.</a:t>
            </a:r>
          </a:p>
          <a:p>
            <a:pPr marL="628650" indent="-514350">
              <a:buClrTx/>
              <a:buFont typeface="+mj-lt"/>
              <a:buAutoNum type="alphaLcPeriod" startAt="10"/>
            </a:pPr>
            <a:r>
              <a:rPr lang="en-US" altLang="en-US" b="1" u="sng" dirty="0"/>
              <a:t>Committees</a:t>
            </a:r>
            <a:r>
              <a:rPr lang="en-US" altLang="en-US" dirty="0"/>
              <a:t> report on their area of responsibility and upcoming activities. </a:t>
            </a:r>
          </a:p>
          <a:p>
            <a:pPr marL="628650" indent="-514350">
              <a:buClrTx/>
              <a:buFont typeface="+mj-lt"/>
              <a:buAutoNum type="alphaLcPeriod" startAt="10"/>
            </a:pPr>
            <a:r>
              <a:rPr lang="en-US" altLang="en-US" dirty="0"/>
              <a:t>Recognize </a:t>
            </a:r>
            <a:r>
              <a:rPr lang="en-US" altLang="en-US" b="1" u="sng" dirty="0"/>
              <a:t>birthdays</a:t>
            </a:r>
            <a:r>
              <a:rPr lang="en-US" altLang="en-US" dirty="0"/>
              <a:t>, big accomplishments, milestones.</a:t>
            </a:r>
          </a:p>
          <a:p>
            <a:pPr marL="628650" indent="-514350">
              <a:buClrTx/>
              <a:buFont typeface="+mj-lt"/>
              <a:buAutoNum type="alphaLcPeriod" startAt="10"/>
            </a:pPr>
            <a:r>
              <a:rPr lang="en-US" altLang="en-US" dirty="0"/>
              <a:t>End the meeting on </a:t>
            </a:r>
            <a:r>
              <a:rPr lang="en-US" altLang="en-US" b="1" u="sng" dirty="0"/>
              <a:t>time</a:t>
            </a:r>
            <a:r>
              <a:rPr lang="en-US" altLang="en-US" dirty="0"/>
              <a:t>.</a:t>
            </a:r>
          </a:p>
        </p:txBody>
      </p:sp>
      <p:pic>
        <p:nvPicPr>
          <p:cNvPr id="9" name="Picture 8" descr="A close up of a plate of birthday cake&#10;&#10;Description automatically generated">
            <a:extLst>
              <a:ext uri="{FF2B5EF4-FFF2-40B4-BE49-F238E27FC236}">
                <a16:creationId xmlns:a16="http://schemas.microsoft.com/office/drawing/2014/main" id="{CAF37DE3-17FA-47C5-98D3-B987C1090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3" b="1628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5B2EBF-7549-460F-965E-6B473264DF46}"/>
              </a:ext>
            </a:extLst>
          </p:cNvPr>
          <p:cNvSpPr txBox="1"/>
          <p:nvPr/>
        </p:nvSpPr>
        <p:spPr>
          <a:xfrm>
            <a:off x="9205454" y="5889849"/>
            <a:ext cx="22300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hlinkClick r:id="rId3" tooltip="https://www.flickr.com/photos/theresasthompson/231173380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7681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AB70B1-1133-4D74-976F-3C9438056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Issues Affection Retention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A2B32E2-8819-4352-9EE8-564C73991C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628650" indent="-514350">
              <a:buClrTx/>
              <a:buFont typeface="+mj-lt"/>
              <a:buAutoNum type="alphaUcPeriod" startAt="2"/>
            </a:pPr>
            <a:r>
              <a:rPr lang="en-US" dirty="0"/>
              <a:t>The organization is not what the student </a:t>
            </a:r>
            <a:r>
              <a:rPr lang="en-US" b="1" u="sng" dirty="0"/>
              <a:t>expected</a:t>
            </a:r>
            <a:r>
              <a:rPr lang="en-US" dirty="0"/>
              <a:t> it to be.	</a:t>
            </a:r>
          </a:p>
        </p:txBody>
      </p:sp>
      <p:pic>
        <p:nvPicPr>
          <p:cNvPr id="3" name="Picture 2" descr="A picture containing apple, indoor, sitting, dark&#10;&#10;Description automatically generated">
            <a:extLst>
              <a:ext uri="{FF2B5EF4-FFF2-40B4-BE49-F238E27FC236}">
                <a16:creationId xmlns:a16="http://schemas.microsoft.com/office/drawing/2014/main" id="{3E5D54B4-D748-44AD-9E66-571FC08F7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009" r="11243" b="-2"/>
          <a:stretch/>
        </p:blipFill>
        <p:spPr>
          <a:xfrm>
            <a:off x="7820949" y="868680"/>
            <a:ext cx="3469062" cy="5120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106A47-C505-4BF6-B1E6-AEB2E8E7CBF3}"/>
              </a:ext>
            </a:extLst>
          </p:cNvPr>
          <p:cNvSpPr txBox="1"/>
          <p:nvPr/>
        </p:nvSpPr>
        <p:spPr>
          <a:xfrm>
            <a:off x="8922055" y="5789265"/>
            <a:ext cx="23679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hlinkClick r:id="rId3" tooltip="http://www.neojungiantypology.com/forum/view/thread/695-self-observation-alters-perce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6035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20BFFC-1F5B-4A85-B6F1-9CF62660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Issues Affection Retention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5BE047B-1D25-4B14-93E4-C0246100DE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628650" indent="-514350">
              <a:buClrTx/>
              <a:buFont typeface="+mj-lt"/>
              <a:buAutoNum type="arabicPeriod"/>
            </a:pPr>
            <a:r>
              <a:rPr lang="en-US" dirty="0"/>
              <a:t>Be </a:t>
            </a:r>
            <a:r>
              <a:rPr lang="en-US" b="1" u="sng" dirty="0"/>
              <a:t>honest</a:t>
            </a:r>
            <a:r>
              <a:rPr lang="en-US" dirty="0"/>
              <a:t> and upfront regarding what the club/organization is about.</a:t>
            </a:r>
          </a:p>
          <a:p>
            <a:pPr marL="628650" lvl="2" indent="0">
              <a:buNone/>
            </a:pPr>
            <a:r>
              <a:rPr lang="en-US" dirty="0"/>
              <a:t>(substance over image!)</a:t>
            </a:r>
          </a:p>
        </p:txBody>
      </p:sp>
      <p:pic>
        <p:nvPicPr>
          <p:cNvPr id="3" name="Picture 2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9DB17FBC-1648-41EF-AE6B-BDC48570C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161" r="17947" b="1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A9271E-CA35-4078-B146-88472E6E038F}"/>
              </a:ext>
            </a:extLst>
          </p:cNvPr>
          <p:cNvSpPr txBox="1"/>
          <p:nvPr/>
        </p:nvSpPr>
        <p:spPr>
          <a:xfrm rot="5400000">
            <a:off x="10070594" y="4749687"/>
            <a:ext cx="25298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hlinkClick r:id="rId3" tooltip="https://musingsfromaworkaholic.com/2015/01/14/two-truths-a-li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108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campus t-shirts full ad">
            <a:extLst>
              <a:ext uri="{FF2B5EF4-FFF2-40B4-BE49-F238E27FC236}">
                <a16:creationId xmlns:a16="http://schemas.microsoft.com/office/drawing/2014/main" id="{C3A98204-0F42-4EE5-A022-2449A60A8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" t="-373" r="-158" b="106"/>
          <a:stretch/>
        </p:blipFill>
        <p:spPr bwMode="auto">
          <a:xfrm>
            <a:off x="3548854" y="100458"/>
            <a:ext cx="5094291" cy="665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918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 descr="Best Doctors in New York ad">
            <a:extLst>
              <a:ext uri="{FF2B5EF4-FFF2-40B4-BE49-F238E27FC236}">
                <a16:creationId xmlns:a16="http://schemas.microsoft.com/office/drawing/2014/main" id="{AD8F5149-6745-492C-B1CB-68391A101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183" y="287432"/>
            <a:ext cx="4885633" cy="657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680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13">
            <a:extLst>
              <a:ext uri="{FF2B5EF4-FFF2-40B4-BE49-F238E27FC236}">
                <a16:creationId xmlns:a16="http://schemas.microsoft.com/office/drawing/2014/main" id="{B35B0A8E-8182-4434-A65F-FE0A20FD8DFC}"/>
              </a:ext>
            </a:extLst>
          </p:cNvPr>
          <p:cNvGrpSpPr>
            <a:grpSpLocks/>
          </p:cNvGrpSpPr>
          <p:nvPr/>
        </p:nvGrpSpPr>
        <p:grpSpPr bwMode="auto">
          <a:xfrm>
            <a:off x="2618203" y="156649"/>
            <a:ext cx="6955594" cy="6544702"/>
            <a:chOff x="672" y="219"/>
            <a:chExt cx="4320" cy="3888"/>
          </a:xfrm>
        </p:grpSpPr>
        <p:pic>
          <p:nvPicPr>
            <p:cNvPr id="80899" name="Picture 5" descr="Best Doctors in New York ad close-up">
              <a:extLst>
                <a:ext uri="{FF2B5EF4-FFF2-40B4-BE49-F238E27FC236}">
                  <a16:creationId xmlns:a16="http://schemas.microsoft.com/office/drawing/2014/main" id="{8955900B-C59A-4A85-BAA3-5D069F8A31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19"/>
              <a:ext cx="4320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900" name="Group 12">
              <a:extLst>
                <a:ext uri="{FF2B5EF4-FFF2-40B4-BE49-F238E27FC236}">
                  <a16:creationId xmlns:a16="http://schemas.microsoft.com/office/drawing/2014/main" id="{4EC3884E-9F52-4EDC-9DE7-C6F657D027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920"/>
              <a:ext cx="2736" cy="1920"/>
              <a:chOff x="720" y="1920"/>
              <a:chExt cx="2736" cy="1920"/>
            </a:xfrm>
          </p:grpSpPr>
          <p:sp>
            <p:nvSpPr>
              <p:cNvPr id="80901" name="Line 8">
                <a:extLst>
                  <a:ext uri="{FF2B5EF4-FFF2-40B4-BE49-F238E27FC236}">
                    <a16:creationId xmlns:a16="http://schemas.microsoft.com/office/drawing/2014/main" id="{09E11DC7-D750-415B-AA02-ABA92E030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1920"/>
                <a:ext cx="1104" cy="1296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0902" name="Oval 9">
                <a:extLst>
                  <a:ext uri="{FF2B5EF4-FFF2-40B4-BE49-F238E27FC236}">
                    <a16:creationId xmlns:a16="http://schemas.microsoft.com/office/drawing/2014/main" id="{5BE1DAC2-445A-42D7-8281-259900D05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12"/>
                <a:ext cx="1536" cy="528"/>
              </a:xfrm>
              <a:prstGeom prst="ellips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0903" name="Text Box 11">
                <a:extLst>
                  <a:ext uri="{FF2B5EF4-FFF2-40B4-BE49-F238E27FC236}">
                    <a16:creationId xmlns:a16="http://schemas.microsoft.com/office/drawing/2014/main" id="{FB2F9AA1-ACEB-4190-B0F8-F344828165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" y="3168"/>
                <a:ext cx="288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Ø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5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5805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CE0D7D-545F-41A3-B3B0-5114333B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Issues Affection Retention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8B4BBF8-7CE1-4B46-90D1-173B9420E7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628650" indent="-514350">
              <a:buClrTx/>
              <a:buFont typeface="+mj-lt"/>
              <a:buAutoNum type="arabicPeriod" startAt="2"/>
            </a:pPr>
            <a:r>
              <a:rPr lang="en-US" dirty="0"/>
              <a:t>Be clear regarding expectations about </a:t>
            </a:r>
            <a:r>
              <a:rPr lang="en-US" b="1" u="sng" dirty="0"/>
              <a:t>meeting</a:t>
            </a:r>
            <a:r>
              <a:rPr lang="en-US" dirty="0"/>
              <a:t> attendance and how much </a:t>
            </a:r>
            <a:r>
              <a:rPr lang="en-US" b="1" u="sng" dirty="0"/>
              <a:t>participation</a:t>
            </a:r>
            <a:r>
              <a:rPr lang="en-US" dirty="0"/>
              <a:t> is required.  </a:t>
            </a:r>
          </a:p>
          <a:p>
            <a:pPr marL="628650" indent="-514350">
              <a:buClrTx/>
              <a:buFont typeface="+mj-lt"/>
              <a:buAutoNum type="arabicPeriod" startAt="2"/>
            </a:pPr>
            <a:r>
              <a:rPr lang="en-US" dirty="0"/>
              <a:t>Have a varied </a:t>
            </a:r>
            <a:r>
              <a:rPr lang="en-US" b="1" u="sng" dirty="0"/>
              <a:t>menu</a:t>
            </a:r>
            <a:r>
              <a:rPr lang="en-US" dirty="0"/>
              <a:t> of activities, some of which can include other </a:t>
            </a:r>
            <a:r>
              <a:rPr lang="en-US" b="1" u="sng" dirty="0"/>
              <a:t>family</a:t>
            </a:r>
            <a:r>
              <a:rPr lang="en-US" dirty="0"/>
              <a:t> members and friends, such as </a:t>
            </a:r>
            <a:r>
              <a:rPr lang="en-US" b="1" u="sng" dirty="0"/>
              <a:t>service</a:t>
            </a:r>
            <a:r>
              <a:rPr lang="en-US" dirty="0"/>
              <a:t> projects.</a:t>
            </a:r>
          </a:p>
        </p:txBody>
      </p:sp>
      <p:pic>
        <p:nvPicPr>
          <p:cNvPr id="6" name="Picture 5" descr="A picture containing person, cutting, person, people&#10;&#10;Description automatically generated">
            <a:extLst>
              <a:ext uri="{FF2B5EF4-FFF2-40B4-BE49-F238E27FC236}">
                <a16:creationId xmlns:a16="http://schemas.microsoft.com/office/drawing/2014/main" id="{759C8FC2-02A6-4AD7-8003-31E9B403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822" r="15440" b="-2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05B3DD-4FD2-4783-9A9B-E7D69AEDDFB1}"/>
              </a:ext>
            </a:extLst>
          </p:cNvPr>
          <p:cNvSpPr txBox="1"/>
          <p:nvPr/>
        </p:nvSpPr>
        <p:spPr>
          <a:xfrm>
            <a:off x="8905692" y="5889849"/>
            <a:ext cx="25298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hlinkClick r:id="rId3" tooltip="https://people-equation.com/why-empowering-your-sales-team-is-good-busines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808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8BB16E-22D5-48CA-8EF6-FCD838EF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/>
              <a:t>Membership Retention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6C9DBE-A018-463D-A96D-D58D16BF2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Most Important Aspects of Your Organization: 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Share in the chat with the name of your club/organization!</a:t>
            </a:r>
          </a:p>
        </p:txBody>
      </p:sp>
      <p:pic>
        <p:nvPicPr>
          <p:cNvPr id="8" name="Picture 7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2FEAECEF-7EA1-4C18-9450-563C34D28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409" t="-153" r="29280" b="153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3BED43-5593-43E3-9315-10CE2F630489}"/>
              </a:ext>
            </a:extLst>
          </p:cNvPr>
          <p:cNvSpPr txBox="1"/>
          <p:nvPr/>
        </p:nvSpPr>
        <p:spPr>
          <a:xfrm>
            <a:off x="8939332" y="767751"/>
            <a:ext cx="23839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hlinkClick r:id="rId3" tooltip="http://www.news.uct.ac.za/article/-2018-08-29-student-developers-creating-societal-soluti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LnTx/>
                <a:uFillTx/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30471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DC8F5F-7C5D-4C55-B294-12A69390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Service Anywhere!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44FBA5-C411-46C2-B6AD-BB91EBEB1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5122" y="719977"/>
            <a:ext cx="3474720" cy="58471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Dog Toys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FEE4-AF72-4E31-945A-715341FD9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98017" y="1974395"/>
            <a:ext cx="3474720" cy="813171"/>
          </a:xfrm>
        </p:spPr>
        <p:txBody>
          <a:bodyPr>
            <a:normAutofit/>
          </a:bodyPr>
          <a:lstStyle/>
          <a:p>
            <a:r>
              <a:rPr lang="en-US" sz="2400" dirty="0"/>
              <a:t>Story 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C96440-D0CE-4D0F-8692-A02F3B485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17" y="2932771"/>
            <a:ext cx="4182520" cy="3160836"/>
          </a:xfrm>
          <a:prstGeom prst="rect">
            <a:avLst/>
          </a:prstGeom>
        </p:spPr>
      </p:pic>
      <p:pic>
        <p:nvPicPr>
          <p:cNvPr id="12" name="Picture 11" descr="A picture containing table, beach, board, laying&#10;&#10;Description automatically generated">
            <a:extLst>
              <a:ext uri="{FF2B5EF4-FFF2-40B4-BE49-F238E27FC236}">
                <a16:creationId xmlns:a16="http://schemas.microsoft.com/office/drawing/2014/main" id="{3621765C-B684-45D0-9C67-1F1485AFB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95122" y="1430172"/>
            <a:ext cx="3619717" cy="27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23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DC8F5F-7C5D-4C55-B294-12A69390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Nursing Home Pen-Pals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7DD8C-29FD-49AD-B325-29CB90C2D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761999"/>
            <a:ext cx="3585891" cy="5333999"/>
          </a:xfrm>
        </p:spPr>
        <p:txBody>
          <a:bodyPr>
            <a:normAutofit/>
          </a:bodyPr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Contact a local nursing home and ask if they would be interested in developing a pen-pal program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Write letters to the residents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When times are better, visit the residents in person!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CE7BFB-1825-4199-B892-493C2C735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481" y="761999"/>
            <a:ext cx="3617432" cy="2220156"/>
          </a:xfrm>
          <a:prstGeom prst="rect">
            <a:avLst/>
          </a:prstGeom>
        </p:spPr>
      </p:pic>
      <p:pic>
        <p:nvPicPr>
          <p:cNvPr id="12" name="Picture 11" descr="A picture containing text, table, game, wire&#10;&#10;Description automatically generated">
            <a:extLst>
              <a:ext uri="{FF2B5EF4-FFF2-40B4-BE49-F238E27FC236}">
                <a16:creationId xmlns:a16="http://schemas.microsoft.com/office/drawing/2014/main" id="{699E0E15-5D23-4407-B797-DD3238E60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7918481" y="3231951"/>
            <a:ext cx="3617432" cy="22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68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5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5B089-3195-44C2-A05C-7127BFA3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n-US" dirty="0"/>
              <a:t>Adopt a Nursing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8C489-185D-4C06-9762-F15174604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FFFF"/>
                </a:solidFill>
                <a:effectLst/>
                <a:latin typeface="Montserrat"/>
              </a:rPr>
              <a:t>Senior pen-pals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Montserrat"/>
              </a:rPr>
              <a:t>Window visits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Montserrat"/>
              </a:rPr>
              <a:t>Window painting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Montserrat"/>
              </a:rPr>
              <a:t>Watch movies or play trivia on-line together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FFFFFF"/>
                </a:solidFill>
                <a:effectLst/>
                <a:latin typeface="Montserrat"/>
              </a:rPr>
              <a:t>For more information, contact your local nursing homes to see what projects you can do together</a:t>
            </a:r>
            <a:endParaRPr lang="en-US" dirty="0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6" name="Picture 5" descr="A person sitting on a bed&#10;&#10;Description automatically generated">
            <a:extLst>
              <a:ext uri="{FF2B5EF4-FFF2-40B4-BE49-F238E27FC236}">
                <a16:creationId xmlns:a16="http://schemas.microsoft.com/office/drawing/2014/main" id="{3442B9E0-A041-4563-BCF6-4788591AC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813" t="683" r="25593" b="-683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0BA7BA-344E-4C00-A781-FA6AB1E29F24}"/>
              </a:ext>
            </a:extLst>
          </p:cNvPr>
          <p:cNvSpPr txBox="1"/>
          <p:nvPr/>
        </p:nvSpPr>
        <p:spPr>
          <a:xfrm>
            <a:off x="7721125" y="5889849"/>
            <a:ext cx="25298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3" tooltip="https://www.propublica.org/article/should-i-quarantine-because-of-coronavirus-it-depends-who-you-as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EBEBEB">
                    <a:lumMod val="2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2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764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CBA57F4-BC64-4519-B359-3E6B416A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Flat Stanleys</a:t>
            </a:r>
          </a:p>
        </p:txBody>
      </p:sp>
      <p:pic>
        <p:nvPicPr>
          <p:cNvPr id="7" name="Content Placeholder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4D176E5-39C8-4120-8D21-9DE106D81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968" y="484632"/>
            <a:ext cx="2685350" cy="3556755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F61A167-8FDA-4142-889E-F08A26729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85" y="484632"/>
            <a:ext cx="2747593" cy="3556755"/>
          </a:xfrm>
          <a:prstGeom prst="rect">
            <a:avLst/>
          </a:prstGeom>
        </p:spPr>
      </p:pic>
      <p:pic>
        <p:nvPicPr>
          <p:cNvPr id="6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43D5E53-1F3E-453A-88EE-468677211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3123" y="484632"/>
            <a:ext cx="2747593" cy="3556755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079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CBA57F4-BC64-4519-B359-3E6B416A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Flat Stanleys</a:t>
            </a:r>
          </a:p>
        </p:txBody>
      </p:sp>
      <p:pic>
        <p:nvPicPr>
          <p:cNvPr id="8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B9D2A0-0464-48C6-9B02-8D53CE3FD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0293" y="484632"/>
            <a:ext cx="2738701" cy="3556755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2616EE3E-ED89-4E95-89AC-8E0C012D1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5039" y="484632"/>
            <a:ext cx="2756485" cy="3556755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04F35EF-C240-4DDD-99BB-A33348BFB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5340" y="484632"/>
            <a:ext cx="2783160" cy="3556755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303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CBA57F4-BC64-4519-B359-3E6B416A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900" spc="-100"/>
              <a:t>Flat Stanleys</a:t>
            </a:r>
          </a:p>
        </p:txBody>
      </p:sp>
      <p:pic>
        <p:nvPicPr>
          <p:cNvPr id="2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7A4776D-3799-46C1-8EA5-588A7A20E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7108" y="484632"/>
            <a:ext cx="2783160" cy="3556755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D54B326-2CC7-4DBE-91D8-E7677B9D2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9529" y="484632"/>
            <a:ext cx="2667566" cy="3556755"/>
          </a:xfrm>
          <a:prstGeom prst="rect">
            <a:avLst/>
          </a:prstGeom>
          <a:noFill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470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A3FF5-D000-4355-8009-DB9283FC8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Stanley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1B8A5-2248-485E-AC40-3FDA00017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only be used for support of military personnel, veterans, or first responders</a:t>
            </a:r>
          </a:p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DaveKelly@GonzoSpeaks.com</a:t>
            </a:r>
            <a:r>
              <a:rPr lang="en-US" dirty="0"/>
              <a:t> for the four templates</a:t>
            </a:r>
          </a:p>
        </p:txBody>
      </p:sp>
    </p:spTree>
    <p:extLst>
      <p:ext uri="{BB962C8B-B14F-4D97-AF65-F5344CB8AC3E}">
        <p14:creationId xmlns:p14="http://schemas.microsoft.com/office/powerpoint/2010/main" val="2092352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E52ED0-1093-4BE4-B913-504C3387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-100"/>
              <a:t>Operation Gratitude</a:t>
            </a:r>
            <a:br>
              <a:rPr lang="en-US" sz="3200" spc="-100"/>
            </a:br>
            <a:r>
              <a:rPr lang="en-US" sz="3200" b="0" spc="-100"/>
              <a:t>https://www.OperationGratitude.com/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CD4C3-C47D-41F3-B690-990F1FCB7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25" r="1" b="19325"/>
          <a:stretch/>
        </p:blipFill>
        <p:spPr>
          <a:xfrm>
            <a:off x="1069847" y="484632"/>
            <a:ext cx="10637520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03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FF80202-6292-4EC6-9E63-202E1DBC91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Issues Affecting Retention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8B4BBF8-7CE1-4B46-90D1-173B9420E7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628650" indent="-514350">
              <a:buFont typeface="+mj-lt"/>
              <a:buAutoNum type="arabicPeriod" startAt="4"/>
            </a:pPr>
            <a:r>
              <a:rPr lang="en-US" dirty="0"/>
              <a:t>Watch for </a:t>
            </a:r>
            <a:r>
              <a:rPr lang="en-US" b="1" u="sng" dirty="0"/>
              <a:t>conflict</a:t>
            </a:r>
            <a:r>
              <a:rPr lang="en-US" dirty="0"/>
              <a:t> and </a:t>
            </a:r>
            <a:r>
              <a:rPr lang="en-US" b="1" u="sng" dirty="0"/>
              <a:t>drama</a:t>
            </a:r>
            <a:r>
              <a:rPr lang="en-US" dirty="0"/>
              <a:t> and approach it by using effective management modes.</a:t>
            </a:r>
          </a:p>
          <a:p>
            <a:endParaRPr lang="en-US" dirty="0"/>
          </a:p>
        </p:txBody>
      </p:sp>
      <p:pic>
        <p:nvPicPr>
          <p:cNvPr id="6" name="Picture 5" descr="A picture containing person, cutting, person, people&#10;&#10;Description automatically generated">
            <a:extLst>
              <a:ext uri="{FF2B5EF4-FFF2-40B4-BE49-F238E27FC236}">
                <a16:creationId xmlns:a16="http://schemas.microsoft.com/office/drawing/2014/main" id="{759C8FC2-02A6-4AD7-8003-31E9B4035F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822" r="15440" b="-2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8C8552-FCC1-4CD3-8C5C-60D8BC56DA30}"/>
              </a:ext>
            </a:extLst>
          </p:cNvPr>
          <p:cNvSpPr txBox="1"/>
          <p:nvPr/>
        </p:nvSpPr>
        <p:spPr>
          <a:xfrm>
            <a:off x="8905692" y="5889849"/>
            <a:ext cx="25298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hlinkClick r:id="rId3" tooltip="https://people-equation.com/why-empowering-your-sales-team-is-good-busines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0446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Modes of Managing Conflict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AE08EC-FBAD-44AC-BAFF-EADACACB9D88}"/>
              </a:ext>
            </a:extLst>
          </p:cNvPr>
          <p:cNvGrpSpPr/>
          <p:nvPr/>
        </p:nvGrpSpPr>
        <p:grpSpPr>
          <a:xfrm>
            <a:off x="3669099" y="762000"/>
            <a:ext cx="2647940" cy="1921132"/>
            <a:chOff x="3669099" y="762000"/>
            <a:chExt cx="2647940" cy="1921132"/>
          </a:xfrm>
        </p:grpSpPr>
        <p:pic>
          <p:nvPicPr>
            <p:cNvPr id="29" name="Picture 28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F0E340B5-AC6B-4915-872E-BF1B20083C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22550" r="21384"/>
            <a:stretch/>
          </p:blipFill>
          <p:spPr>
            <a:xfrm>
              <a:off x="3669099" y="1171974"/>
              <a:ext cx="2626469" cy="151115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EA65511-4E5F-48DD-9329-B0220A3D43A0}"/>
                </a:ext>
              </a:extLst>
            </p:cNvPr>
            <p:cNvSpPr txBox="1"/>
            <p:nvPr/>
          </p:nvSpPr>
          <p:spPr>
            <a:xfrm>
              <a:off x="3669099" y="762000"/>
              <a:ext cx="2647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Avoiding = Ostrich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AEAE03-7C84-4A9E-A76E-8C34F4B1FB3A}"/>
              </a:ext>
            </a:extLst>
          </p:cNvPr>
          <p:cNvGrpSpPr/>
          <p:nvPr/>
        </p:nvGrpSpPr>
        <p:grpSpPr>
          <a:xfrm>
            <a:off x="3647628" y="3361683"/>
            <a:ext cx="2669411" cy="2734317"/>
            <a:chOff x="3647628" y="3361683"/>
            <a:chExt cx="2669411" cy="2734317"/>
          </a:xfrm>
        </p:grpSpPr>
        <p:pic>
          <p:nvPicPr>
            <p:cNvPr id="27" name="Picture 26" descr="A close up of a necklace&#10;&#10;Description automatically generated">
              <a:extLst>
                <a:ext uri="{FF2B5EF4-FFF2-40B4-BE49-F238E27FC236}">
                  <a16:creationId xmlns:a16="http://schemas.microsoft.com/office/drawing/2014/main" id="{EB97F288-3140-4AC0-8287-449A7B7DB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11797" r="20526" b="22225"/>
            <a:stretch/>
          </p:blipFill>
          <p:spPr>
            <a:xfrm>
              <a:off x="3648086" y="4048656"/>
              <a:ext cx="2668953" cy="204734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4E0599B-7A1F-4A7C-A121-87611CB05B13}"/>
                </a:ext>
              </a:extLst>
            </p:cNvPr>
            <p:cNvSpPr txBox="1"/>
            <p:nvPr/>
          </p:nvSpPr>
          <p:spPr>
            <a:xfrm>
              <a:off x="3647628" y="3361683"/>
              <a:ext cx="26479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 startAt="2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Accommodating = Marriage</a:t>
              </a:r>
            </a:p>
          </p:txBody>
        </p:sp>
      </p:grpSp>
      <p:pic>
        <p:nvPicPr>
          <p:cNvPr id="24" name="Picture 23" descr="A picture containing indoor, ceiling, table, filled&#10;&#10;Description automatically generated">
            <a:extLst>
              <a:ext uri="{FF2B5EF4-FFF2-40B4-BE49-F238E27FC236}">
                <a16:creationId xmlns:a16="http://schemas.microsoft.com/office/drawing/2014/main" id="{9F4516B7-216E-4A04-8EF2-961276D144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18" r="7938" b="7"/>
          <a:stretch/>
        </p:blipFill>
        <p:spPr>
          <a:xfrm>
            <a:off x="8991601" y="1185149"/>
            <a:ext cx="2500571" cy="1819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61BABB-8AEC-46F3-81B8-FC1BCB75A2D3}"/>
              </a:ext>
            </a:extLst>
          </p:cNvPr>
          <p:cNvSpPr txBox="1"/>
          <p:nvPr/>
        </p:nvSpPr>
        <p:spPr>
          <a:xfrm>
            <a:off x="8917916" y="551304"/>
            <a:ext cx="264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4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Compromise = Congress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9254D1-2C99-4D42-AAAF-A9B13467BA3F}"/>
              </a:ext>
            </a:extLst>
          </p:cNvPr>
          <p:cNvGrpSpPr/>
          <p:nvPr/>
        </p:nvGrpSpPr>
        <p:grpSpPr>
          <a:xfrm>
            <a:off x="6341085" y="1604387"/>
            <a:ext cx="2647940" cy="3152909"/>
            <a:chOff x="6341085" y="1604387"/>
            <a:chExt cx="2647940" cy="3152909"/>
          </a:xfrm>
        </p:grpSpPr>
        <p:pic>
          <p:nvPicPr>
            <p:cNvPr id="23" name="Picture 22" descr="A person standing on a rocky beach&#10;&#10;Description automatically generated">
              <a:extLst>
                <a:ext uri="{FF2B5EF4-FFF2-40B4-BE49-F238E27FC236}">
                  <a16:creationId xmlns:a16="http://schemas.microsoft.com/office/drawing/2014/main" id="{CF60B876-042D-4FC7-BDA0-13DCDAC2C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l="28456" r="15889" b="1"/>
            <a:stretch/>
          </p:blipFill>
          <p:spPr>
            <a:xfrm>
              <a:off x="6580368" y="2213900"/>
              <a:ext cx="2169375" cy="25433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41037B-0280-426D-9F97-490635AC413C}"/>
                </a:ext>
              </a:extLst>
            </p:cNvPr>
            <p:cNvSpPr txBox="1"/>
            <p:nvPr/>
          </p:nvSpPr>
          <p:spPr>
            <a:xfrm>
              <a:off x="6341085" y="1604387"/>
              <a:ext cx="26479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 startAt="3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Competing =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</a:b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Survivor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81AE6E-C63B-4EC0-94E5-A4A3D4389498}"/>
              </a:ext>
            </a:extLst>
          </p:cNvPr>
          <p:cNvGrpSpPr/>
          <p:nvPr/>
        </p:nvGrpSpPr>
        <p:grpSpPr>
          <a:xfrm>
            <a:off x="8917915" y="3637949"/>
            <a:ext cx="2647941" cy="2465547"/>
            <a:chOff x="8917915" y="3637949"/>
            <a:chExt cx="2647941" cy="2465547"/>
          </a:xfrm>
        </p:grpSpPr>
        <p:pic>
          <p:nvPicPr>
            <p:cNvPr id="31" name="Picture 30" descr="A rodent looking at the camera&#10;&#10;Description automatically generated">
              <a:extLst>
                <a:ext uri="{FF2B5EF4-FFF2-40B4-BE49-F238E27FC236}">
                  <a16:creationId xmlns:a16="http://schemas.microsoft.com/office/drawing/2014/main" id="{AC73FEFF-2A69-48EA-8D82-120963BBE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8917915" y="4284280"/>
              <a:ext cx="2647941" cy="18192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F9D7DF-2AA7-438C-B74E-DC7D48E19C19}"/>
                </a:ext>
              </a:extLst>
            </p:cNvPr>
            <p:cNvSpPr txBox="1"/>
            <p:nvPr/>
          </p:nvSpPr>
          <p:spPr>
            <a:xfrm>
              <a:off x="8917915" y="3637949"/>
              <a:ext cx="26479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lphaLcPeriod" startAt="5"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Collaborating =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Win-Win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99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5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8" name="Rectangle 29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F267303-03EB-4518-8D1A-13765FF27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7479" r="9092" b="26615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39" name="Rectangle 31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272BB2-030E-4428-B68D-3FBE388BB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spc="-100"/>
              <a:t>Issues Affection Retention</a:t>
            </a:r>
          </a:p>
        </p:txBody>
      </p:sp>
      <p:sp>
        <p:nvSpPr>
          <p:cNvPr id="40" name="Rectangle 33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B2F6C-789C-4DAA-B082-7A490599C502}"/>
              </a:ext>
            </a:extLst>
          </p:cNvPr>
          <p:cNvSpPr txBox="1"/>
          <p:nvPr/>
        </p:nvSpPr>
        <p:spPr>
          <a:xfrm rot="5400000">
            <a:off x="10387122" y="5568734"/>
            <a:ext cx="22300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diehardbrain.blogspot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59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CC16FAD-1545-4E3B-8BBF-677E6A4E2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Issues Affecting Retention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4F221A2-A70C-4B75-B01A-7CACE3770B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628650" indent="-514350">
              <a:buFont typeface="+mj-lt"/>
              <a:buAutoNum type="alphaUcPeriod" startAt="5"/>
            </a:pPr>
            <a:r>
              <a:rPr lang="en-US" dirty="0"/>
              <a:t>Challenges </a:t>
            </a:r>
            <a:r>
              <a:rPr lang="en-US" b="1" u="sng" dirty="0"/>
              <a:t>keep</a:t>
            </a:r>
            <a:r>
              <a:rPr lang="en-US" dirty="0"/>
              <a:t> members from being </a:t>
            </a:r>
            <a:r>
              <a:rPr lang="en-US" b="1" u="sng" dirty="0"/>
              <a:t>involved</a:t>
            </a:r>
            <a:r>
              <a:rPr lang="en-US" dirty="0"/>
              <a:t>.</a:t>
            </a:r>
          </a:p>
        </p:txBody>
      </p:sp>
      <p:pic>
        <p:nvPicPr>
          <p:cNvPr id="3" name="Picture 2" descr="A picture containing outdoor, road, sign, street&#10;&#10;Description automatically generated">
            <a:extLst>
              <a:ext uri="{FF2B5EF4-FFF2-40B4-BE49-F238E27FC236}">
                <a16:creationId xmlns:a16="http://schemas.microsoft.com/office/drawing/2014/main" id="{5444EA16-1029-40C8-91AE-C65F2BD029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099" t="-177" r="19851" b="179"/>
          <a:stretch/>
        </p:blipFill>
        <p:spPr>
          <a:xfrm>
            <a:off x="7820972" y="868680"/>
            <a:ext cx="3469016" cy="5120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FD0326-7A5E-40B8-A852-7C4C31CA5FA7}"/>
              </a:ext>
            </a:extLst>
          </p:cNvPr>
          <p:cNvSpPr txBox="1"/>
          <p:nvPr/>
        </p:nvSpPr>
        <p:spPr>
          <a:xfrm rot="5400000">
            <a:off x="6805950" y="4769672"/>
            <a:ext cx="22300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hlinkClick r:id="rId3" tooltip="http://scherlund.blogspot.com/2016/09/does-anti-bloke-bias-exist-in-academ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07302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D922F5A9-E990-415D-920F-91D5026D4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Issues Affecting Retention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B8F9FE08-B3B1-4922-B4D0-E91A94320B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457200" indent="-454025">
              <a:buFont typeface="+mj-lt"/>
              <a:buAutoNum type="arabicPeriod"/>
            </a:pPr>
            <a:r>
              <a:rPr lang="en-US" b="1" u="sng" dirty="0"/>
              <a:t>Circumstances</a:t>
            </a:r>
            <a:r>
              <a:rPr lang="en-US" dirty="0"/>
              <a:t> for the student have changed:</a:t>
            </a:r>
          </a:p>
          <a:p>
            <a:pPr marL="914400" lvl="2" indent="-454025">
              <a:buFont typeface="+mj-lt"/>
              <a:buAutoNum type="alphaLcPeriod"/>
            </a:pPr>
            <a:r>
              <a:rPr lang="en-US" b="1" u="sng" dirty="0"/>
              <a:t>Conflicts</a:t>
            </a:r>
            <a:r>
              <a:rPr lang="en-US" dirty="0"/>
              <a:t> with work or class schedules.</a:t>
            </a:r>
          </a:p>
          <a:p>
            <a:pPr marL="914400" lvl="2" indent="-454025">
              <a:buFont typeface="+mj-lt"/>
              <a:buAutoNum type="alphaLcPeriod"/>
            </a:pPr>
            <a:r>
              <a:rPr lang="en-US" dirty="0"/>
              <a:t>Another </a:t>
            </a:r>
            <a:r>
              <a:rPr lang="en-US" b="1" u="sng" dirty="0"/>
              <a:t>organization</a:t>
            </a:r>
            <a:r>
              <a:rPr lang="en-US" dirty="0"/>
              <a:t> meets at the same time.</a:t>
            </a:r>
          </a:p>
          <a:p>
            <a:pPr marL="914400" lvl="2" indent="-454025">
              <a:buFont typeface="+mj-lt"/>
              <a:buAutoNum type="alphaLcPeriod"/>
            </a:pPr>
            <a:r>
              <a:rPr lang="en-US" dirty="0"/>
              <a:t>Academic </a:t>
            </a:r>
            <a:r>
              <a:rPr lang="en-US" b="1" u="sng" dirty="0"/>
              <a:t>load</a:t>
            </a:r>
            <a:r>
              <a:rPr lang="en-US" dirty="0"/>
              <a:t> may be heavier than expected.</a:t>
            </a:r>
          </a:p>
        </p:txBody>
      </p:sp>
      <p:pic>
        <p:nvPicPr>
          <p:cNvPr id="3" name="Picture 2" descr="A person sitting at a desk in front of a book shelf&#10;&#10;Description automatically generated">
            <a:extLst>
              <a:ext uri="{FF2B5EF4-FFF2-40B4-BE49-F238E27FC236}">
                <a16:creationId xmlns:a16="http://schemas.microsoft.com/office/drawing/2014/main" id="{C09DBF8A-AEF1-4C12-9199-356DFBFFF5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026" r="33327" b="2"/>
          <a:stretch/>
        </p:blipFill>
        <p:spPr>
          <a:xfrm>
            <a:off x="7820956" y="868680"/>
            <a:ext cx="3469048" cy="5120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016F6E-1181-4CE3-9CEC-85798455F519}"/>
              </a:ext>
            </a:extLst>
          </p:cNvPr>
          <p:cNvSpPr txBox="1"/>
          <p:nvPr/>
        </p:nvSpPr>
        <p:spPr>
          <a:xfrm>
            <a:off x="7820956" y="5758934"/>
            <a:ext cx="25138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hlinkClick r:id="rId3" tooltip="https://rulenumberoneblog.com/2014/02/05/studying-smart-with-learning-strategies-another-way-librarians-can-help-students-succeed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5743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65E7174-7972-476F-A512-CDA43FBBB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Issues Affecting Retention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6AF92C8-5A69-4665-B47A-8811AB097D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463550" lvl="1" indent="-457200">
              <a:buFont typeface="+mj-lt"/>
              <a:buAutoNum type="arabicPeriod" startAt="2"/>
              <a:defRPr/>
            </a:pPr>
            <a:r>
              <a:rPr lang="en-US" sz="2200" dirty="0"/>
              <a:t>Employ:</a:t>
            </a:r>
          </a:p>
          <a:p>
            <a:pPr marL="914400" lvl="2" indent="-454025">
              <a:buFont typeface="+mj-lt"/>
              <a:buAutoNum type="alphaLcPeriod"/>
              <a:defRPr/>
            </a:pPr>
            <a:r>
              <a:rPr lang="en-US" sz="2200" dirty="0"/>
              <a:t>All available </a:t>
            </a:r>
            <a:r>
              <a:rPr lang="en-US" sz="2200" b="1" u="sng" dirty="0"/>
              <a:t>technology!</a:t>
            </a:r>
            <a:r>
              <a:rPr lang="en-US" sz="2200" b="1" dirty="0"/>
              <a:t> </a:t>
            </a:r>
            <a:endParaRPr lang="en-US" sz="2200" i="1" dirty="0"/>
          </a:p>
          <a:p>
            <a:pPr marL="914400" lvl="2" indent="-454025">
              <a:buFont typeface="+mj-lt"/>
              <a:buAutoNum type="alphaLcPeriod"/>
              <a:defRPr/>
            </a:pPr>
            <a:r>
              <a:rPr lang="en-US" sz="2200" dirty="0"/>
              <a:t>Have more than </a:t>
            </a:r>
            <a:r>
              <a:rPr lang="en-US" sz="2200" b="1" u="sng" dirty="0"/>
              <a:t>one</a:t>
            </a:r>
            <a:r>
              <a:rPr lang="en-US" sz="2200" dirty="0"/>
              <a:t> meeting per week, at a different time and day, perhaps led by the vice-president.  </a:t>
            </a:r>
          </a:p>
          <a:p>
            <a:pPr marL="914400" lvl="2" indent="-454025">
              <a:buFont typeface="+mj-lt"/>
              <a:buAutoNum type="alphaLcPeriod"/>
              <a:defRPr/>
            </a:pPr>
            <a:r>
              <a:rPr lang="en-US" sz="2200" dirty="0"/>
              <a:t>Participation in </a:t>
            </a:r>
            <a:r>
              <a:rPr lang="en-US" sz="2200" b="1" u="sng" dirty="0"/>
              <a:t>projects</a:t>
            </a:r>
            <a:r>
              <a:rPr lang="en-US" sz="2200" dirty="0"/>
              <a:t> and activities even if they cannot make meetings.  </a:t>
            </a:r>
          </a:p>
        </p:txBody>
      </p:sp>
      <p:pic>
        <p:nvPicPr>
          <p:cNvPr id="3" name="Picture 2" descr="A picture containing holding, cellphone, photo, phone&#10;&#10;Description automatically generated">
            <a:extLst>
              <a:ext uri="{FF2B5EF4-FFF2-40B4-BE49-F238E27FC236}">
                <a16:creationId xmlns:a16="http://schemas.microsoft.com/office/drawing/2014/main" id="{F1B33D48-3748-48F7-B2E1-CF0C622B5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684" r="29789"/>
          <a:stretch/>
        </p:blipFill>
        <p:spPr>
          <a:xfrm>
            <a:off x="7820958" y="868680"/>
            <a:ext cx="3469043" cy="5120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8332B7-B6B3-4DF0-BCAB-78B1B8E7C7BD}"/>
              </a:ext>
            </a:extLst>
          </p:cNvPr>
          <p:cNvSpPr txBox="1"/>
          <p:nvPr/>
        </p:nvSpPr>
        <p:spPr>
          <a:xfrm>
            <a:off x="7820958" y="923782"/>
            <a:ext cx="25138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3" tooltip="https://www.ictworks.org/what-are-the-top-10-technology-challenges-in-international-developmen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03436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D134881-5C51-4E94-9AC1-ACCE8858F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Issues Affecting Retention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5A5BF2F-BDFA-48A3-9F70-556723A066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n-US" sz="2000" b="1" u="sng" dirty="0"/>
              <a:t>Financial</a:t>
            </a:r>
            <a:r>
              <a:rPr lang="en-US" sz="2000" dirty="0"/>
              <a:t> issues. </a:t>
            </a:r>
          </a:p>
          <a:p>
            <a:pPr marL="912813" lvl="1" indent="-455613">
              <a:buFont typeface="+mj-lt"/>
              <a:buAutoNum type="alphaLcPeriod"/>
              <a:defRPr/>
            </a:pPr>
            <a:r>
              <a:rPr lang="en-US" sz="2000" dirty="0"/>
              <a:t>Consider the </a:t>
            </a:r>
            <a:r>
              <a:rPr lang="en-US" sz="2000" b="1" u="sng" dirty="0"/>
              <a:t>bare</a:t>
            </a:r>
            <a:r>
              <a:rPr lang="en-US" sz="2000" dirty="0"/>
              <a:t> </a:t>
            </a:r>
            <a:r>
              <a:rPr lang="en-US" sz="2000" b="1" u="sng" dirty="0"/>
              <a:t>minimum</a:t>
            </a:r>
            <a:r>
              <a:rPr lang="en-US" sz="2000" dirty="0"/>
              <a:t> that someone should have to pay to be involved.</a:t>
            </a:r>
          </a:p>
          <a:p>
            <a:pPr marL="912813" lvl="1" indent="-455613">
              <a:buFont typeface="+mj-lt"/>
              <a:buAutoNum type="alphaLcPeriod"/>
              <a:defRPr/>
            </a:pPr>
            <a:r>
              <a:rPr lang="en-US" sz="2000" dirty="0"/>
              <a:t>Use an </a:t>
            </a:r>
            <a:r>
              <a:rPr lang="en-US" sz="2000" b="1" u="sng" dirty="0"/>
              <a:t>installment</a:t>
            </a:r>
            <a:r>
              <a:rPr lang="en-US" sz="2000" dirty="0"/>
              <a:t> </a:t>
            </a:r>
            <a:r>
              <a:rPr lang="en-US" sz="2000" b="1" u="sng" dirty="0"/>
              <a:t>plan</a:t>
            </a:r>
            <a:r>
              <a:rPr lang="en-US" sz="2000" dirty="0"/>
              <a:t> for financial commitments.</a:t>
            </a:r>
          </a:p>
          <a:p>
            <a:pPr marL="912813" lvl="1" indent="-455613">
              <a:buFont typeface="+mj-lt"/>
              <a:buAutoNum type="alphaLcPeriod"/>
              <a:defRPr/>
            </a:pPr>
            <a:r>
              <a:rPr lang="en-US" sz="2000" dirty="0"/>
              <a:t>Conduct </a:t>
            </a:r>
            <a:r>
              <a:rPr lang="en-US" sz="2000" b="1" u="sng" dirty="0"/>
              <a:t>fund-raisers</a:t>
            </a:r>
            <a:r>
              <a:rPr lang="en-US" sz="2000" dirty="0"/>
              <a:t>. (You must clearly state the purpose of the activity and what the money is for.)</a:t>
            </a:r>
          </a:p>
          <a:p>
            <a:pPr marL="912813" lvl="2" indent="-455613">
              <a:buNone/>
              <a:defRPr/>
            </a:pPr>
            <a:r>
              <a:rPr lang="en-US" sz="2000" dirty="0"/>
              <a:t>	Virtual fundraising ideas: </a:t>
            </a:r>
            <a:r>
              <a:rPr lang="en-US" sz="2000" u="sng" dirty="0">
                <a:hlinkClick r:id="rId2"/>
              </a:rPr>
              <a:t>https://bit.ly/311YZyj</a:t>
            </a:r>
            <a:r>
              <a:rPr lang="en-US" sz="2000" dirty="0"/>
              <a:t> 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51458CC-22B4-43FD-9F9B-471C36B56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0984" r="18124" b="1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76D5F0-CCFC-4D35-B0FE-8284289F0F5E}"/>
              </a:ext>
            </a:extLst>
          </p:cNvPr>
          <p:cNvSpPr txBox="1"/>
          <p:nvPr/>
        </p:nvSpPr>
        <p:spPr>
          <a:xfrm>
            <a:off x="9205454" y="5945604"/>
            <a:ext cx="22300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hlinkClick r:id="rId4" tooltip="http://fabiusmaximus.com/2013/01/19/second-amendment-guns-4809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accent5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74617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536D259-F3DD-44D1-8A37-BEEC1631A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Issues Affecting Retention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56F0D47-19DC-4603-AE6E-1314CD60B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460375" indent="-457200">
              <a:buFont typeface="+mj-lt"/>
              <a:buAutoNum type="arabicPeriod" startAt="4"/>
            </a:pPr>
            <a:r>
              <a:rPr lang="en-US" sz="2200" dirty="0"/>
              <a:t>Members miss a lot of </a:t>
            </a:r>
            <a:r>
              <a:rPr lang="en-US" sz="2200" b="1" u="sng" dirty="0"/>
              <a:t>meetings</a:t>
            </a:r>
            <a:r>
              <a:rPr lang="en-US" sz="2200" b="1" dirty="0"/>
              <a:t>.</a:t>
            </a:r>
          </a:p>
          <a:p>
            <a:pPr marL="981075" lvl="1" indent="-514350">
              <a:buFont typeface="+mj-lt"/>
              <a:buAutoNum type="alphaLcPeriod"/>
            </a:pPr>
            <a:r>
              <a:rPr lang="en-US" sz="2200" b="1" u="sng" dirty="0"/>
              <a:t>Call </a:t>
            </a:r>
            <a:r>
              <a:rPr lang="en-US" sz="2200" dirty="0"/>
              <a:t>to let them know they were missed.</a:t>
            </a:r>
          </a:p>
          <a:p>
            <a:pPr marL="981075" lvl="1" indent="-514350">
              <a:buFont typeface="+mj-lt"/>
              <a:buAutoNum type="alphaLcPeriod"/>
            </a:pPr>
            <a:r>
              <a:rPr lang="en-US" sz="2200" dirty="0"/>
              <a:t>Send a </a:t>
            </a:r>
            <a:r>
              <a:rPr lang="en-US" sz="2200" b="1" u="sng" dirty="0"/>
              <a:t>handwritten</a:t>
            </a:r>
            <a:r>
              <a:rPr lang="en-US" sz="2200" dirty="0"/>
              <a:t> </a:t>
            </a:r>
            <a:r>
              <a:rPr lang="en-US" sz="2200" b="1" u="sng" dirty="0"/>
              <a:t>note</a:t>
            </a:r>
            <a:r>
              <a:rPr lang="en-US" sz="2200" dirty="0"/>
              <a:t> (not an e-mail) that the member was missed and remind them of the next meeting.  </a:t>
            </a:r>
            <a:br>
              <a:rPr lang="en-US" sz="2200" dirty="0"/>
            </a:br>
            <a:endParaRPr lang="en-US" sz="2200" dirty="0"/>
          </a:p>
          <a:p>
            <a:pPr marL="461963" lvl="1" indent="0">
              <a:buNone/>
            </a:pPr>
            <a:r>
              <a:rPr lang="en-US" sz="2200" dirty="0"/>
              <a:t>“Old school is the NEW school!”</a:t>
            </a:r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19C9BD30-1C65-4328-A709-155AF6722E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021" r="3500" b="-3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F7752F-9D82-4397-9579-170E6327E360}"/>
              </a:ext>
            </a:extLst>
          </p:cNvPr>
          <p:cNvSpPr txBox="1"/>
          <p:nvPr/>
        </p:nvSpPr>
        <p:spPr>
          <a:xfrm>
            <a:off x="7818120" y="5884720"/>
            <a:ext cx="23839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hlinkClick r:id="rId3" tooltip="http://tomatokisses.deviantart.com/art/thinking-of-you-14418790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26820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DB464D5-AA20-4F41-A18B-4C5397421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Issues Affecting Retention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7118C1E-D174-4C24-942A-D449A3F812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460375" indent="-457200">
              <a:buFont typeface="+mj-lt"/>
              <a:buAutoNum type="arabicPeriod" startAt="5"/>
            </a:pPr>
            <a:r>
              <a:rPr lang="en-US" sz="2200"/>
              <a:t>Make the club or organization fun to to be a part of by making membership in the organization </a:t>
            </a:r>
            <a:r>
              <a:rPr lang="en-US" sz="2200" b="1" u="sng"/>
              <a:t>enjoyable</a:t>
            </a:r>
            <a:r>
              <a:rPr lang="en-US" sz="2200"/>
              <a:t>.</a:t>
            </a:r>
          </a:p>
          <a:p>
            <a:pPr marL="914400" lvl="1" indent="-447675">
              <a:buFont typeface="+mj-lt"/>
              <a:buAutoNum type="alphaLcPeriod"/>
            </a:pPr>
            <a:r>
              <a:rPr lang="en-US" sz="2200"/>
              <a:t>Conduct an induction </a:t>
            </a:r>
            <a:r>
              <a:rPr lang="en-US" sz="2200" b="1" u="sng"/>
              <a:t>ceremony</a:t>
            </a:r>
            <a:r>
              <a:rPr lang="en-US" sz="2200"/>
              <a:t>.  </a:t>
            </a:r>
          </a:p>
          <a:p>
            <a:pPr marL="914400" lvl="1" indent="-447675">
              <a:buFont typeface="+mj-lt"/>
              <a:buAutoNum type="alphaLcPeriod"/>
            </a:pPr>
            <a:r>
              <a:rPr lang="en-US" sz="2200"/>
              <a:t>Give a </a:t>
            </a:r>
            <a:r>
              <a:rPr lang="en-US" sz="2200" b="1" u="sng"/>
              <a:t>certificate</a:t>
            </a:r>
            <a:r>
              <a:rPr lang="en-US" sz="2200"/>
              <a:t> of membership or a name badge. Give value to membership in the group through </a:t>
            </a:r>
            <a:r>
              <a:rPr lang="en-US" sz="2200" b="1" u="sng"/>
              <a:t>benefits</a:t>
            </a:r>
            <a:r>
              <a:rPr lang="en-US" sz="2200"/>
              <a:t> (scholarships, conventions, networking, etc.). </a:t>
            </a:r>
          </a:p>
        </p:txBody>
      </p:sp>
      <p:pic>
        <p:nvPicPr>
          <p:cNvPr id="9" name="Picture 8" descr="A picture containing person, person, holding, table&#10;&#10;Description automatically generated">
            <a:extLst>
              <a:ext uri="{FF2B5EF4-FFF2-40B4-BE49-F238E27FC236}">
                <a16:creationId xmlns:a16="http://schemas.microsoft.com/office/drawing/2014/main" id="{13F87B17-839E-491B-A490-0D568F607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134" r="20006" b="-3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433901-C8D3-4BAE-9715-A7220490377B}"/>
              </a:ext>
            </a:extLst>
          </p:cNvPr>
          <p:cNvSpPr txBox="1"/>
          <p:nvPr/>
        </p:nvSpPr>
        <p:spPr>
          <a:xfrm>
            <a:off x="8921722" y="5889849"/>
            <a:ext cx="25138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hlinkClick r:id="rId3" tooltip="https://www.flickr.com/photos/maynard/2694954997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99662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5" name="Content Placeholder 4" descr="A close up&#10;&#10;Description automatically generated">
            <a:extLst>
              <a:ext uri="{FF2B5EF4-FFF2-40B4-BE49-F238E27FC236}">
                <a16:creationId xmlns:a16="http://schemas.microsoft.com/office/drawing/2014/main" id="{45A021E9-D025-42AC-AF7C-1CCD2BFCB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469" r="9092" b="18190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DA5CE-6445-4306-9382-1F28AE6F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spc="-100"/>
              <a:t>Breakout Rooms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16CD8-F6B4-4196-8044-A01A5C65932A}"/>
              </a:ext>
            </a:extLst>
          </p:cNvPr>
          <p:cNvSpPr txBox="1"/>
          <p:nvPr/>
        </p:nvSpPr>
        <p:spPr>
          <a:xfrm>
            <a:off x="9659093" y="6657944"/>
            <a:ext cx="25298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3" tooltip="https://kathmanduk2.wordpress.com/2011/01/27/and-now-for-something-completely-different-animal-groups-part-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C3C43">
                  <a:lumMod val="7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156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249E5ADE-AA6D-4A8D-A165-7098385DB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altLang="en-US"/>
              <a:t>The Five (5) “R’s” of Retention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2910F89-5608-43AE-8557-727DD6D9C7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517525" indent="-514350">
              <a:buFont typeface="+mj-lt"/>
              <a:buAutoNum type="arabicPeriod"/>
            </a:pPr>
            <a:r>
              <a:rPr lang="en-US" altLang="en-US" dirty="0"/>
              <a:t>Give them a </a:t>
            </a:r>
            <a:r>
              <a:rPr lang="en-US" altLang="en-US" b="1" u="sng" dirty="0"/>
              <a:t>responsibility</a:t>
            </a:r>
            <a:r>
              <a:rPr lang="en-US" altLang="en-US" dirty="0"/>
              <a:t>.</a:t>
            </a:r>
          </a:p>
          <a:p>
            <a:pPr marL="517525" indent="-514350">
              <a:buFont typeface="+mj-lt"/>
              <a:buAutoNum type="arabicPeriod"/>
            </a:pPr>
            <a:r>
              <a:rPr lang="en-US" altLang="en-US" dirty="0"/>
              <a:t>Enforce </a:t>
            </a:r>
            <a:r>
              <a:rPr lang="en-US" altLang="en-US" b="1" u="sng" dirty="0"/>
              <a:t>requirements</a:t>
            </a:r>
            <a:r>
              <a:rPr lang="en-US" altLang="en-US" dirty="0"/>
              <a:t>.</a:t>
            </a:r>
          </a:p>
          <a:p>
            <a:pPr marL="517525" indent="-514350">
              <a:buFont typeface="+mj-lt"/>
              <a:buAutoNum type="arabicPeriod"/>
            </a:pPr>
            <a:r>
              <a:rPr lang="en-US" altLang="en-US" dirty="0"/>
              <a:t>Give out </a:t>
            </a:r>
            <a:r>
              <a:rPr lang="en-US" altLang="en-US" b="1" u="sng" dirty="0"/>
              <a:t>rewards</a:t>
            </a:r>
            <a:r>
              <a:rPr lang="en-US" altLang="en-US" dirty="0"/>
              <a:t>.</a:t>
            </a:r>
          </a:p>
          <a:p>
            <a:pPr marL="517525" indent="-514350">
              <a:buFont typeface="+mj-lt"/>
              <a:buAutoNum type="arabicPeriod"/>
            </a:pPr>
            <a:r>
              <a:rPr lang="en-US" altLang="en-US" dirty="0"/>
              <a:t>Assign them a </a:t>
            </a:r>
            <a:r>
              <a:rPr lang="en-US" altLang="en-US" b="1" u="sng" dirty="0"/>
              <a:t>role-model</a:t>
            </a:r>
            <a:r>
              <a:rPr lang="en-US" altLang="en-US" dirty="0"/>
              <a:t>.</a:t>
            </a:r>
          </a:p>
          <a:p>
            <a:pPr marL="517525" indent="-514350">
              <a:buFont typeface="+mj-lt"/>
              <a:buAutoNum type="arabicPeriod"/>
            </a:pPr>
            <a:r>
              <a:rPr lang="en-US" altLang="en-US" dirty="0"/>
              <a:t>Help build </a:t>
            </a:r>
            <a:r>
              <a:rPr lang="en-US" altLang="en-US" b="1" u="sng" dirty="0"/>
              <a:t>relationships</a:t>
            </a:r>
            <a:r>
              <a:rPr lang="en-US" altLang="en-US" dirty="0"/>
              <a:t>.</a:t>
            </a:r>
          </a:p>
        </p:txBody>
      </p:sp>
      <p:pic>
        <p:nvPicPr>
          <p:cNvPr id="3" name="Picture 2" descr="A picture containing building, outdoor, sitting, side&#10;&#10;Description automatically generated">
            <a:extLst>
              <a:ext uri="{FF2B5EF4-FFF2-40B4-BE49-F238E27FC236}">
                <a16:creationId xmlns:a16="http://schemas.microsoft.com/office/drawing/2014/main" id="{E31572CD-5179-4F66-AFF3-0721EF44F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906" r="22346" b="-2"/>
          <a:stretch/>
        </p:blipFill>
        <p:spPr>
          <a:xfrm>
            <a:off x="7820949" y="868680"/>
            <a:ext cx="3469062" cy="5120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48C5C4-5149-4330-8D4C-494A3380CE6C}"/>
              </a:ext>
            </a:extLst>
          </p:cNvPr>
          <p:cNvSpPr txBox="1"/>
          <p:nvPr/>
        </p:nvSpPr>
        <p:spPr>
          <a:xfrm>
            <a:off x="8298565" y="5984748"/>
            <a:ext cx="25138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3" tooltip="http://www.flickr.com/photos/lwr/6355738205/in/set-721575941590659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142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71A02E91-056A-42CA-8463-11F7B464F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altLang="en-US"/>
              <a:t>Points of Information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0BE506BF-9CCB-4142-98A5-3057A8A24E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517525" indent="-514350">
              <a:buFont typeface="+mj-lt"/>
              <a:buAutoNum type="arabicPeriod"/>
            </a:pPr>
            <a:r>
              <a:rPr lang="en-US" altLang="en-US" dirty="0"/>
              <a:t>Play </a:t>
            </a:r>
            <a:r>
              <a:rPr lang="en-US" altLang="en-US" b="1" u="sng" dirty="0"/>
              <a:t>music</a:t>
            </a:r>
            <a:r>
              <a:rPr lang="en-US" altLang="en-US" dirty="0"/>
              <a:t>.</a:t>
            </a:r>
          </a:p>
          <a:p>
            <a:pPr marL="517525" indent="-514350">
              <a:buFont typeface="+mj-lt"/>
              <a:buAutoNum type="arabicPeriod"/>
            </a:pPr>
            <a:r>
              <a:rPr lang="en-US" altLang="en-US" dirty="0"/>
              <a:t>Use </a:t>
            </a:r>
            <a:r>
              <a:rPr lang="en-US" altLang="en-US" b="1" u="sng" dirty="0"/>
              <a:t>ice-breakers</a:t>
            </a:r>
            <a:r>
              <a:rPr lang="en-US" altLang="en-US" dirty="0"/>
              <a:t> and </a:t>
            </a:r>
            <a:r>
              <a:rPr lang="en-US" altLang="en-US" b="1" u="sng" dirty="0"/>
              <a:t>energizers</a:t>
            </a:r>
            <a:r>
              <a:rPr lang="en-US" altLang="en-US" dirty="0"/>
              <a:t>.</a:t>
            </a:r>
          </a:p>
          <a:p>
            <a:pPr marL="517525" indent="-514350">
              <a:buFont typeface="+mj-lt"/>
              <a:buAutoNum type="arabicPeriod"/>
            </a:pPr>
            <a:r>
              <a:rPr lang="en-US" altLang="en-US" b="1" u="sng" dirty="0"/>
              <a:t>Planned</a:t>
            </a:r>
            <a:r>
              <a:rPr lang="en-US" altLang="en-US" dirty="0"/>
              <a:t> </a:t>
            </a:r>
            <a:r>
              <a:rPr lang="en-US" altLang="en-US" b="1" u="sng" dirty="0"/>
              <a:t>agenda</a:t>
            </a:r>
            <a:r>
              <a:rPr lang="en-US" altLang="en-US" dirty="0"/>
              <a:t>.</a:t>
            </a:r>
          </a:p>
          <a:p>
            <a:pPr marL="517525" indent="-514350">
              <a:buFont typeface="+mj-lt"/>
              <a:buAutoNum type="arabicPeriod"/>
            </a:pPr>
            <a:r>
              <a:rPr lang="en-US" altLang="en-US" dirty="0"/>
              <a:t>Let </a:t>
            </a:r>
            <a:r>
              <a:rPr lang="en-US" altLang="en-US" b="1" u="sng" dirty="0"/>
              <a:t>people</a:t>
            </a:r>
            <a:r>
              <a:rPr lang="en-US" altLang="en-US" dirty="0"/>
              <a:t> know in </a:t>
            </a:r>
            <a:r>
              <a:rPr lang="en-US" altLang="en-US" b="1" u="sng" dirty="0"/>
              <a:t>advance</a:t>
            </a:r>
            <a:r>
              <a:rPr lang="en-US" altLang="en-US" dirty="0"/>
              <a:t> that they will be </a:t>
            </a:r>
            <a:r>
              <a:rPr lang="en-US" altLang="en-US" b="1" u="sng" dirty="0"/>
              <a:t>expected</a:t>
            </a:r>
            <a:r>
              <a:rPr lang="en-US" altLang="en-US" dirty="0"/>
              <a:t> to speak or report.</a:t>
            </a:r>
          </a:p>
        </p:txBody>
      </p:sp>
      <p:pic>
        <p:nvPicPr>
          <p:cNvPr id="3" name="Picture 2" descr="A close up of a computer&#10;&#10;Description automatically generated">
            <a:extLst>
              <a:ext uri="{FF2B5EF4-FFF2-40B4-BE49-F238E27FC236}">
                <a16:creationId xmlns:a16="http://schemas.microsoft.com/office/drawing/2014/main" id="{35FE3DF9-5560-4406-9DA2-A6ED6A25A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254" r="-1" b="-1"/>
          <a:stretch/>
        </p:blipFill>
        <p:spPr>
          <a:xfrm>
            <a:off x="7820957" y="868680"/>
            <a:ext cx="3469045" cy="5120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4E7BE7-6827-49F5-B4E3-94B2F16EE7D6}"/>
              </a:ext>
            </a:extLst>
          </p:cNvPr>
          <p:cNvSpPr txBox="1"/>
          <p:nvPr/>
        </p:nvSpPr>
        <p:spPr>
          <a:xfrm>
            <a:off x="8619637" y="5984748"/>
            <a:ext cx="22300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3" tooltip="https://www.bridgespan.org/insights/library/organizational-effectiveness/unproductive-meetings-maybe-its-your-agend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6101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92153EA2-B2AE-4D71-A6C7-A376957F7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altLang="en-US"/>
              <a:t>Points of Information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AF012F2-C5AF-4AF5-B92E-BF18176622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461963" indent="-458788">
              <a:buFont typeface="+mj-lt"/>
              <a:buAutoNum type="arabicPeriod" startAt="5"/>
            </a:pPr>
            <a:r>
              <a:rPr lang="en-US" altLang="en-US" sz="2200" dirty="0"/>
              <a:t>Rotate your meeting format:</a:t>
            </a:r>
          </a:p>
          <a:p>
            <a:pPr marL="914400" lvl="1" indent="-452438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altLang="en-US" sz="2200" dirty="0"/>
              <a:t>Week One: Business</a:t>
            </a:r>
          </a:p>
          <a:p>
            <a:pPr marL="914400" lvl="1" indent="-452438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altLang="en-US" sz="2200" dirty="0"/>
              <a:t>Week Two: Social</a:t>
            </a:r>
          </a:p>
          <a:p>
            <a:pPr marL="914400" lvl="1" indent="-452438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altLang="en-US" sz="2200" dirty="0"/>
              <a:t>Week Three: Service Project</a:t>
            </a:r>
          </a:p>
          <a:p>
            <a:pPr marL="914400" lvl="1" indent="-452438"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altLang="en-US" sz="2200" dirty="0"/>
              <a:t>Week Four: Speaker</a:t>
            </a:r>
          </a:p>
          <a:p>
            <a:pPr marL="457200" indent="-454025">
              <a:buFont typeface="+mj-lt"/>
              <a:buAutoNum type="arabicPeriod" startAt="5"/>
            </a:pPr>
            <a:r>
              <a:rPr lang="en-US" altLang="en-US" sz="2200" b="1" u="sng" dirty="0"/>
              <a:t>Start</a:t>
            </a:r>
            <a:r>
              <a:rPr lang="en-US" altLang="en-US" sz="2200" dirty="0"/>
              <a:t> on time, </a:t>
            </a:r>
            <a:r>
              <a:rPr lang="en-US" altLang="en-US" sz="2200" b="1" u="sng" dirty="0"/>
              <a:t>end</a:t>
            </a:r>
            <a:r>
              <a:rPr lang="en-US" altLang="en-US" sz="2200" dirty="0"/>
              <a:t> on time.</a:t>
            </a:r>
          </a:p>
          <a:p>
            <a:pPr marL="457200" indent="-454025">
              <a:buFont typeface="+mj-lt"/>
              <a:buAutoNum type="arabicPeriod" startAt="5"/>
            </a:pPr>
            <a:r>
              <a:rPr lang="en-US" altLang="en-US" sz="2200" dirty="0"/>
              <a:t>Use </a:t>
            </a:r>
            <a:r>
              <a:rPr lang="en-US" altLang="en-US" sz="2200" b="1" u="sng" dirty="0"/>
              <a:t>stories</a:t>
            </a:r>
            <a:r>
              <a:rPr lang="en-US" altLang="en-US" sz="2200" dirty="0"/>
              <a:t> to make a </a:t>
            </a:r>
            <a:r>
              <a:rPr lang="en-US" altLang="en-US" sz="2200" b="1" u="sng" dirty="0"/>
              <a:t>point</a:t>
            </a:r>
            <a:r>
              <a:rPr lang="en-US" altLang="en-US" sz="2200" dirty="0"/>
              <a:t>.</a:t>
            </a:r>
          </a:p>
        </p:txBody>
      </p:sp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D4D18FAE-0DDE-469B-9F88-2596F3FC7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555" r="41553" b="1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E93C60-487C-4429-9FB3-E6EC5F2228C4}"/>
              </a:ext>
            </a:extLst>
          </p:cNvPr>
          <p:cNvSpPr txBox="1"/>
          <p:nvPr/>
        </p:nvSpPr>
        <p:spPr>
          <a:xfrm rot="16200000">
            <a:off x="6734170" y="4830638"/>
            <a:ext cx="23679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hlinkClick r:id="rId3" tooltip="https://www.flickr.com/photos/mybluevan/7669100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213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C97254-8D7D-4DD0-A82D-D81BCD181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Issues Affection Retention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B793B66-139D-40C8-9057-DDAC922DFC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571500" indent="-457200">
              <a:buClrTx/>
              <a:buFont typeface="+mj-lt"/>
              <a:buAutoNum type="arabicPeriod"/>
            </a:pPr>
            <a:r>
              <a:rPr lang="en-US" altLang="en-US" dirty="0"/>
              <a:t>Meetings are </a:t>
            </a:r>
            <a:r>
              <a:rPr lang="en-US" altLang="en-US" b="1" u="sng" dirty="0"/>
              <a:t>boring</a:t>
            </a:r>
            <a:r>
              <a:rPr lang="en-US" altLang="en-US" dirty="0"/>
              <a:t> or </a:t>
            </a:r>
            <a:r>
              <a:rPr lang="en-US" altLang="en-US" b="1" u="sng" dirty="0"/>
              <a:t>unproductive</a:t>
            </a:r>
            <a:r>
              <a:rPr lang="en-US" altLang="en-US" dirty="0"/>
              <a:t>. </a:t>
            </a:r>
          </a:p>
          <a:p>
            <a:pPr marL="571500" indent="-457200">
              <a:buClrTx/>
              <a:buFont typeface="+mj-lt"/>
              <a:buAutoNum type="arabicPeriod"/>
            </a:pPr>
            <a:r>
              <a:rPr lang="en-US" altLang="en-US" dirty="0"/>
              <a:t>Make the meeting </a:t>
            </a:r>
            <a:r>
              <a:rPr lang="en-US" altLang="en-US" b="1" u="sng" dirty="0"/>
              <a:t>fun</a:t>
            </a:r>
            <a:r>
              <a:rPr lang="en-US" altLang="en-US" dirty="0"/>
              <a:t> and </a:t>
            </a:r>
            <a:r>
              <a:rPr lang="en-US" altLang="en-US" b="1" u="sng" dirty="0"/>
              <a:t>interesting</a:t>
            </a:r>
            <a:r>
              <a:rPr lang="en-US" altLang="en-US" dirty="0"/>
              <a:t> with lots of </a:t>
            </a:r>
            <a:r>
              <a:rPr lang="en-US" altLang="en-US" b="1" u="sng" dirty="0"/>
              <a:t>participation</a:t>
            </a:r>
            <a:r>
              <a:rPr lang="en-US" altLang="en-US" dirty="0"/>
              <a:t>. </a:t>
            </a:r>
          </a:p>
          <a:p>
            <a:pPr marL="571500" indent="-457200">
              <a:buClrTx/>
              <a:buFont typeface="+mj-lt"/>
              <a:buAutoNum type="arabicPeriod"/>
            </a:pPr>
            <a:r>
              <a:rPr lang="en-US" altLang="en-US" dirty="0"/>
              <a:t>A </a:t>
            </a:r>
            <a:r>
              <a:rPr lang="en-US" altLang="en-US" b="1" u="sng" dirty="0"/>
              <a:t>greeter</a:t>
            </a:r>
            <a:r>
              <a:rPr lang="en-US" altLang="en-US" dirty="0"/>
              <a:t> welcomes people to the meeting.</a:t>
            </a:r>
          </a:p>
          <a:p>
            <a:pPr marL="571500" indent="-457200">
              <a:buClrTx/>
              <a:buFont typeface="+mj-lt"/>
              <a:buAutoNum type="arabicPeriod"/>
            </a:pPr>
            <a:r>
              <a:rPr lang="en-US" altLang="en-US" dirty="0"/>
              <a:t>Have </a:t>
            </a:r>
            <a:r>
              <a:rPr lang="en-US" altLang="en-US" b="1" u="sng" dirty="0"/>
              <a:t>icebreakers</a:t>
            </a:r>
            <a:r>
              <a:rPr lang="en-US" altLang="en-US" dirty="0"/>
              <a:t> to give the attendees a chance to meet other people.</a:t>
            </a:r>
          </a:p>
        </p:txBody>
      </p:sp>
      <p:pic>
        <p:nvPicPr>
          <p:cNvPr id="3" name="Picture 2" descr="A large room&#10;&#10;Description automatically generated">
            <a:extLst>
              <a:ext uri="{FF2B5EF4-FFF2-40B4-BE49-F238E27FC236}">
                <a16:creationId xmlns:a16="http://schemas.microsoft.com/office/drawing/2014/main" id="{8FA5A89D-FFF1-44A4-9A82-80520DC02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69" r="1154" b="-1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A2A4A9-C187-4DF9-8806-6F92D6155BD5}"/>
              </a:ext>
            </a:extLst>
          </p:cNvPr>
          <p:cNvSpPr txBox="1"/>
          <p:nvPr/>
        </p:nvSpPr>
        <p:spPr>
          <a:xfrm>
            <a:off x="8563187" y="6100685"/>
            <a:ext cx="236795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3" tooltip="http://showmelibrarian.blogspot.com/2013/11/life-size-chutes-and-ladder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8374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AE17-BC84-4B42-9578-BC32FF9A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8000" b="1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95C8-F95E-4F8B-B7CD-B33651050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0B06660-75A1-464B-A87E-F52FCFFF0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953" b="2"/>
          <a:stretch/>
        </p:blipFill>
        <p:spPr>
          <a:xfrm>
            <a:off x="3734293" y="758952"/>
            <a:ext cx="7772401" cy="5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CB48C8-4F7C-4B11-99C9-52237A5EA615}"/>
              </a:ext>
            </a:extLst>
          </p:cNvPr>
          <p:cNvSpPr txBox="1"/>
          <p:nvPr/>
        </p:nvSpPr>
        <p:spPr>
          <a:xfrm>
            <a:off x="5328357" y="6089904"/>
            <a:ext cx="29716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://www.thinkinghumanity.com/2015/08/40-questions-that-will-quiet-your-mind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398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66C7A97A-A7DE-4DFB-8542-1E4BF24C7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11DB0-3D73-4D20-9D57-CEF5A0D86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0AE17-BC84-4B42-9578-BC32FF9A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br>
              <a:rPr lang="en-US" sz="44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9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spc="-100" dirty="0">
                <a:hlinkClick r:id="rId2"/>
              </a:rPr>
              <a:t>www.DaveGonzoKelly.com</a:t>
            </a:r>
            <a:br>
              <a:rPr lang="en-US" sz="2000" spc="-100" dirty="0"/>
            </a:br>
            <a:r>
              <a:rPr lang="en-US" sz="2000" spc="-100" dirty="0">
                <a:hlinkClick r:id="rId3"/>
              </a:rPr>
              <a:t>DaveKelly@GonzoSpeaks.com</a:t>
            </a:r>
            <a:br>
              <a:rPr lang="en-US" sz="2000" spc="-100" dirty="0"/>
            </a:br>
            <a:r>
              <a:rPr lang="en-US" sz="2000" spc="-100" dirty="0"/>
              <a:t>770-552-6592</a:t>
            </a:r>
            <a:br>
              <a:rPr lang="en-US" sz="1900" spc="-100" dirty="0"/>
            </a:br>
            <a:br>
              <a:rPr lang="en-US" sz="19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9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FEF24B1-E936-4C80-B861-9D1ACE80C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631" r="4095" b="-2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27ADCA0-A066-4B16-8E1F-3C2483947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AEAEB-5CFA-40B3-891E-366C01B5C8A6}"/>
              </a:ext>
            </a:extLst>
          </p:cNvPr>
          <p:cNvSpPr txBox="1"/>
          <p:nvPr/>
        </p:nvSpPr>
        <p:spPr>
          <a:xfrm>
            <a:off x="7519324" y="6126171"/>
            <a:ext cx="22300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5" tooltip="http://lucciagray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46243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4A3820-0B92-4CD3-9539-56785A8B8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Issues Affection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5ECE7-FBD8-4789-97E5-1340C32F3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517525" indent="-514350">
              <a:buClrTx/>
              <a:buFont typeface="+mj-lt"/>
              <a:buAutoNum type="arabicPeriod" startAt="5"/>
            </a:pPr>
            <a:r>
              <a:rPr lang="en-US" altLang="en-US" dirty="0"/>
              <a:t>Call the meeting to order on </a:t>
            </a:r>
            <a:r>
              <a:rPr lang="en-US" altLang="en-US" b="1" u="sng" dirty="0"/>
              <a:t>time!</a:t>
            </a:r>
          </a:p>
          <a:p>
            <a:pPr marL="981075" lvl="1" indent="-514350">
              <a:buClrTx/>
              <a:buFont typeface="+mj-lt"/>
              <a:buAutoNum type="alphaLcPeriod"/>
            </a:pPr>
            <a:r>
              <a:rPr lang="en-US" altLang="en-US" dirty="0"/>
              <a:t>Have </a:t>
            </a:r>
            <a:r>
              <a:rPr lang="en-US" altLang="en-US" b="1" u="sng" dirty="0"/>
              <a:t>music</a:t>
            </a:r>
            <a:r>
              <a:rPr lang="en-US" altLang="en-US" dirty="0"/>
              <a:t> playing.</a:t>
            </a:r>
          </a:p>
          <a:p>
            <a:pPr marL="981075" lvl="1" indent="-514350">
              <a:buClrTx/>
              <a:buFont typeface="+mj-lt"/>
              <a:buAutoNum type="alphaLcPeriod"/>
            </a:pPr>
            <a:r>
              <a:rPr lang="en-US" altLang="en-US" b="1" u="sng" dirty="0"/>
              <a:t>Record</a:t>
            </a:r>
            <a:r>
              <a:rPr lang="en-US" altLang="en-US" dirty="0"/>
              <a:t> the meeting and post it so members can access it later if they could attend live.</a:t>
            </a:r>
          </a:p>
          <a:p>
            <a:pPr marL="981075" lvl="1" indent="-514350">
              <a:buClrTx/>
              <a:buFont typeface="+mj-lt"/>
              <a:buAutoNum type="alphaLcPeriod"/>
            </a:pPr>
            <a:r>
              <a:rPr lang="en-US" altLang="en-US" dirty="0"/>
              <a:t>Lead a group </a:t>
            </a:r>
            <a:r>
              <a:rPr lang="en-US" altLang="en-US" b="1" u="sng" dirty="0"/>
              <a:t>activity</a:t>
            </a:r>
            <a:r>
              <a:rPr lang="en-US" altLang="en-US" dirty="0"/>
              <a:t> such as the Pledge of Allegiance.</a:t>
            </a:r>
            <a:endParaRPr lang="en-US" dirty="0"/>
          </a:p>
        </p:txBody>
      </p:sp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8FBA0A4-AEE9-401F-93E2-01E16FD97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633" r="28813" b="-1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395003-4FB5-48B8-A008-EE27DF417113}"/>
              </a:ext>
            </a:extLst>
          </p:cNvPr>
          <p:cNvSpPr txBox="1"/>
          <p:nvPr/>
        </p:nvSpPr>
        <p:spPr>
          <a:xfrm>
            <a:off x="8511787" y="6081663"/>
            <a:ext cx="223009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3" tooltip="http://2014.igem.org/Team:Aalto-Helsinki/Outrea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6873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jqdxk\AppData\Local\Microsoft\Windows\Temporary Internet Files\Content.IE5\S3SBL96C\1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26B442-1C01-428A-ABCA-EC18ABF3A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9F572339-8FC5-4A89-9B81-072B508E5E1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>
              <a:latin typeface="Curlz MT" pitchFamily="82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>
              <a:latin typeface="Curlz MT" pitchFamily="82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>
              <a:latin typeface="Curlz MT" pitchFamily="82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>
              <a:latin typeface="Curlz MT" pitchFamily="82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>
              <a:latin typeface="Curlz MT" pitchFamily="82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en-US"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8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92280C-DD96-4BFB-91A3-17947A8E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 dirty="0"/>
              <a:t>Issues Affection Retention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A340675-B1EF-4457-A2A3-28303C15A2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628650" indent="-514350">
              <a:buClrTx/>
              <a:buFont typeface="+mj-lt"/>
              <a:buAutoNum type="alphaLcPeriod" startAt="4"/>
            </a:pPr>
            <a:r>
              <a:rPr lang="en-US" altLang="en-US" dirty="0"/>
              <a:t>Recite club or organization </a:t>
            </a:r>
            <a:r>
              <a:rPr lang="en-US" altLang="en-US" b="1" u="sng" dirty="0"/>
              <a:t>pledge</a:t>
            </a:r>
            <a:r>
              <a:rPr lang="en-US" altLang="en-US" dirty="0"/>
              <a:t>.</a:t>
            </a:r>
          </a:p>
          <a:p>
            <a:pPr marL="628650" indent="-514350">
              <a:buClrTx/>
              <a:buFont typeface="+mj-lt"/>
              <a:buAutoNum type="alphaLcPeriod" startAt="4"/>
            </a:pPr>
            <a:r>
              <a:rPr lang="en-US" altLang="en-US" dirty="0"/>
              <a:t>Have an invocation, humorous story, </a:t>
            </a:r>
            <a:r>
              <a:rPr lang="en-US" altLang="en-US" b="1" u="sng" dirty="0"/>
              <a:t>thought</a:t>
            </a:r>
            <a:r>
              <a:rPr lang="en-US" altLang="en-US" dirty="0"/>
              <a:t> of the day, or this day in </a:t>
            </a:r>
            <a:r>
              <a:rPr lang="en-US" altLang="en-US" b="1" u="sng" dirty="0"/>
              <a:t>history</a:t>
            </a:r>
            <a:r>
              <a:rPr lang="en-US" altLang="en-US" dirty="0"/>
              <a:t>.</a:t>
            </a:r>
          </a:p>
        </p:txBody>
      </p:sp>
      <p:pic>
        <p:nvPicPr>
          <p:cNvPr id="12" name="Picture 11" descr="A picture containing water, table, sitting, holding&#10;&#10;Description automatically generated">
            <a:extLst>
              <a:ext uri="{FF2B5EF4-FFF2-40B4-BE49-F238E27FC236}">
                <a16:creationId xmlns:a16="http://schemas.microsoft.com/office/drawing/2014/main" id="{3B76AC74-81CC-47EC-ABCD-DD0C270D01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881" r="22824" b="-1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7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F0C6FA-5000-4DD0-9988-37B0FCFBF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72740" y="654498"/>
            <a:ext cx="8036402" cy="5689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26215D-35B7-4A21-9B56-A81BBB63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September 15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in history…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On this date in 1978, what athlete, became the first boxer to ever win the heavyweight title three separate times?</a:t>
            </a:r>
            <a:endParaRPr lang="en-US" sz="3600" b="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873B-77EB-4065-878A-4B8A35B2E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175" indent="0">
              <a:buNone/>
            </a:pPr>
            <a:r>
              <a:rPr lang="en-US" dirty="0">
                <a:solidFill>
                  <a:srgbClr val="FFFFFF"/>
                </a:solidFill>
              </a:rPr>
              <a:t>On this date in 1864, what major hub of transportation and supply lines fell to the Union Army? </a:t>
            </a:r>
          </a:p>
          <a:p>
            <a:pPr marL="3175" indent="0">
              <a:buNone/>
            </a:pPr>
            <a:r>
              <a:rPr lang="en-US" dirty="0">
                <a:solidFill>
                  <a:srgbClr val="FFFFFF"/>
                </a:solidFill>
              </a:rPr>
              <a:t>Post your guesses in the chat.</a:t>
            </a:r>
          </a:p>
          <a:p>
            <a:pPr marL="3175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3175" indent="0">
              <a:buNone/>
            </a:pPr>
            <a:endParaRPr lang="en-US" sz="1500" dirty="0">
              <a:solidFill>
                <a:srgbClr val="FFFFFF"/>
              </a:solidFill>
            </a:endParaRPr>
          </a:p>
          <a:p>
            <a:pPr marL="3175" indent="0">
              <a:buNone/>
            </a:pPr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D0833EB6-5794-4B46-9C1B-8F0B6E65645E}"/>
              </a:ext>
            </a:extLst>
          </p:cNvPr>
          <p:cNvSpPr/>
          <p:nvPr/>
        </p:nvSpPr>
        <p:spPr>
          <a:xfrm>
            <a:off x="6572738" y="3694371"/>
            <a:ext cx="496711" cy="42897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8CD3C-4FAA-4D8A-95BB-FF9F9E14DE76}"/>
              </a:ext>
            </a:extLst>
          </p:cNvPr>
          <p:cNvSpPr txBox="1"/>
          <p:nvPr/>
        </p:nvSpPr>
        <p:spPr>
          <a:xfrm>
            <a:off x="3984445" y="5972670"/>
            <a:ext cx="731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  <a:hlinkClick r:id="rId3" tooltip="https://www.101planners.com/blank-calenda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bg1"/>
                </a:solidFill>
              </a:rPr>
              <a:t> by Unknown Author is licensed under </a:t>
            </a:r>
            <a:r>
              <a:rPr lang="en-US" sz="900">
                <a:solidFill>
                  <a:schemeClr val="bg1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1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id="{1FCF8D96-ACCE-4A38-BFE7-4D631184D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6215D-35B7-4A21-9B56-A81BBB63B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>
            <a:normAutofit/>
          </a:bodyPr>
          <a:lstStyle/>
          <a:p>
            <a:r>
              <a:rPr lang="en-US" dirty="0"/>
              <a:t>September 15 </a:t>
            </a:r>
            <a:br>
              <a:rPr lang="en-US" dirty="0"/>
            </a:br>
            <a:r>
              <a:rPr lang="en-US" dirty="0"/>
              <a:t>in history…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873B-77EB-4065-878A-4B8A35B2E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510395"/>
            <a:ext cx="4998962" cy="3274586"/>
          </a:xfrm>
        </p:spPr>
        <p:txBody>
          <a:bodyPr anchor="t">
            <a:normAutofit/>
          </a:bodyPr>
          <a:lstStyle/>
          <a:p>
            <a:pPr marL="3175" indent="0">
              <a:buNone/>
            </a:pPr>
            <a:r>
              <a:rPr lang="en-US" b="0" dirty="0">
                <a:solidFill>
                  <a:srgbClr val="FFFFFF"/>
                </a:solidFill>
              </a:rPr>
              <a:t>On this date in 1978, who became the first boxer to ever win the heavyweight title three separate times?  </a:t>
            </a:r>
            <a:r>
              <a:rPr lang="en-US" dirty="0">
                <a:solidFill>
                  <a:srgbClr val="FFFFFF"/>
                </a:solidFill>
              </a:rPr>
              <a:t>The answer is…</a:t>
            </a:r>
          </a:p>
          <a:p>
            <a:pPr marL="3175" indent="0">
              <a:buNone/>
            </a:pPr>
            <a:r>
              <a:rPr lang="en-US" b="1" dirty="0">
                <a:solidFill>
                  <a:srgbClr val="FFFFFF"/>
                </a:solidFill>
              </a:rPr>
              <a:t>Muhammed Ali!</a:t>
            </a:r>
          </a:p>
          <a:p>
            <a:pPr marL="3175" indent="0">
              <a:buNone/>
            </a:pPr>
            <a:r>
              <a:rPr lang="en-US" dirty="0">
                <a:solidFill>
                  <a:srgbClr val="FFFFFF"/>
                </a:solidFill>
              </a:rPr>
              <a:t>He declared himself “The Greatest” and noted his style as “float like a butterfly, sting like a bee”.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A607C-F2B1-4026-8E21-2FAEC3D65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25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7783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335B"/>
      </a:accent1>
      <a:accent2>
        <a:srgbClr val="00875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Frame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335B"/>
      </a:accent1>
      <a:accent2>
        <a:srgbClr val="00875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1380</Words>
  <Application>Microsoft Office PowerPoint</Application>
  <PresentationFormat>Widescreen</PresentationFormat>
  <Paragraphs>165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Arial Black</vt:lpstr>
      <vt:lpstr>Calibri</vt:lpstr>
      <vt:lpstr>Corbel</vt:lpstr>
      <vt:lpstr>Curlz MT</vt:lpstr>
      <vt:lpstr>Montserrat</vt:lpstr>
      <vt:lpstr>Wingdings</vt:lpstr>
      <vt:lpstr>Wingdings 2</vt:lpstr>
      <vt:lpstr>Frame</vt:lpstr>
      <vt:lpstr>1_Frame</vt:lpstr>
      <vt:lpstr>Membership Retention:  Keeping Students Engaged in Campus Organizations  UTRGV 2020 LEAD Conference</vt:lpstr>
      <vt:lpstr>Membership Retention</vt:lpstr>
      <vt:lpstr>Issues Affection Retention</vt:lpstr>
      <vt:lpstr>Issues Affection Retention</vt:lpstr>
      <vt:lpstr>Issues Affection Retention</vt:lpstr>
      <vt:lpstr>PowerPoint Presentation</vt:lpstr>
      <vt:lpstr>Issues Affection Retention</vt:lpstr>
      <vt:lpstr>September 15 in history…  On this date in 1978, what athlete, became the first boxer to ever win the heavyweight title three separate times?</vt:lpstr>
      <vt:lpstr>September 15  in history…</vt:lpstr>
      <vt:lpstr>September 15 in history…  In 1954, an iconic movie scene was filmed in which the skirt of a legendary actress was “blown-up” by a subway vent. Who was she?  Post your answers in the chat.</vt:lpstr>
      <vt:lpstr>September 15  in history…</vt:lpstr>
      <vt:lpstr>Issues Affection Retention</vt:lpstr>
      <vt:lpstr>Issues Affection Retention</vt:lpstr>
      <vt:lpstr>Issues Affection Retention</vt:lpstr>
      <vt:lpstr>Issues Affection Retention</vt:lpstr>
      <vt:lpstr>PowerPoint Presentation</vt:lpstr>
      <vt:lpstr>PowerPoint Presentation</vt:lpstr>
      <vt:lpstr>PowerPoint Presentation</vt:lpstr>
      <vt:lpstr>Issues Affection Retention</vt:lpstr>
      <vt:lpstr>Service Anywhere!</vt:lpstr>
      <vt:lpstr>Nursing Home Pen-Pals</vt:lpstr>
      <vt:lpstr>Adopt a Nursing Home</vt:lpstr>
      <vt:lpstr>Flat Stanleys</vt:lpstr>
      <vt:lpstr>Flat Stanleys</vt:lpstr>
      <vt:lpstr>Flat Stanleys</vt:lpstr>
      <vt:lpstr>Flat Stanley Template</vt:lpstr>
      <vt:lpstr>Operation Gratitude https://www.OperationGratitude.com/</vt:lpstr>
      <vt:lpstr>Issues Affecting Retention</vt:lpstr>
      <vt:lpstr>Modes of Managing Conflict</vt:lpstr>
      <vt:lpstr>Issues Affecting Retention</vt:lpstr>
      <vt:lpstr>Issues Affecting Retention</vt:lpstr>
      <vt:lpstr>Issues Affecting Retention</vt:lpstr>
      <vt:lpstr>Issues Affecting Retention</vt:lpstr>
      <vt:lpstr>Issues Affecting Retention</vt:lpstr>
      <vt:lpstr>Issues Affecting Retention</vt:lpstr>
      <vt:lpstr>Breakout Rooms</vt:lpstr>
      <vt:lpstr>The Five (5) “R’s” of Retention</vt:lpstr>
      <vt:lpstr>Points of Information</vt:lpstr>
      <vt:lpstr>Points of Information</vt:lpstr>
      <vt:lpstr>Q&amp;A</vt:lpstr>
      <vt:lpstr>Thank you!  www.DaveGonzoKelly.com DaveKelly@GonzoSpeaks.com 770-552-6592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Retention:  Keeping Students Engaged in Campus Organizations  UTRGV 2020 LEAD Conference</dc:title>
  <dc:creator>Dave Kelly</dc:creator>
  <cp:lastModifiedBy>Dave Kelly</cp:lastModifiedBy>
  <cp:revision>5</cp:revision>
  <dcterms:created xsi:type="dcterms:W3CDTF">2020-09-10T16:32:56Z</dcterms:created>
  <dcterms:modified xsi:type="dcterms:W3CDTF">2020-09-10T22:39:11Z</dcterms:modified>
</cp:coreProperties>
</file>